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88" r:id="rId4"/>
    <p:sldId id="284" r:id="rId5"/>
    <p:sldId id="286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3" r:id="rId29"/>
    <p:sldId id="28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F7DF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965A7A7B-B71A-428D-833F-0F3507A6DB13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8F9EB-9D34-4B41-B66C-5FAF50876D2D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9A26-CAA1-4690-8C1F-1641B1B97745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5CF65307-640F-4AE7-B0BE-50C709AD86C5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EA1F9-1F0F-4C65-8F6E-9729B924AAAC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202278E8-5F4B-47D5-A617-8CCDF75D6A33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16AAFA52-7A21-407F-8339-40DF182D7460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/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70335-1C1A-4243-9BDD-9630C417D284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1513F-8EBD-4612-96F4-CC3E309609AF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6E6483A1-31A8-47A2-AB0A-53A7803D5EBF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6D8810B9-2C7C-4CAF-99E2-617AE20BA331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93E0A-5177-400C-87C9-C93AF466EC49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17615-2DB4-4DAA-9DE3-B2B689A846E0}" type="slidenum">
              <a:rPr lang="en-US" dirty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s 2"/>
          <p:cNvSpPr/>
          <p:nvPr/>
        </p:nvSpPr>
        <p:spPr>
          <a:xfrm>
            <a:off x="0" y="-3810"/>
            <a:ext cx="12201525" cy="6854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" name="Picture 4" descr="ezgif-8e99a962e4453b"/>
          <p:cNvPicPr>
            <a:picLocks noChangeAspect="1"/>
          </p:cNvPicPr>
          <p:nvPr/>
        </p:nvPicPr>
        <p:blipFill>
          <a:blip r:embed="rId1">
            <a:alphaModFix amt="39000"/>
          </a:blip>
          <a:stretch>
            <a:fillRect/>
          </a:stretch>
        </p:blipFill>
        <p:spPr>
          <a:xfrm>
            <a:off x="0" y="0"/>
            <a:ext cx="12201525" cy="68510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870" y="1713461"/>
            <a:ext cx="6446674" cy="360506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solidFill>
                  <a:srgbClr val="FFFFFF"/>
                </a:solidFill>
              </a:rPr>
              <a:t>Restaurant </a:t>
            </a:r>
            <a:r>
              <a:rPr lang="en-US" dirty="0">
                <a:solidFill>
                  <a:srgbClr val="FFFFFF"/>
                </a:solidFill>
              </a:rPr>
              <a:t>Management System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-22219412" y="978408"/>
            <a:ext cx="3410712" cy="53766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Objective</a:t>
            </a:r>
            <a:endParaRPr lang="en-US" sz="40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2"/>
          <p:cNvSpPr txBox="1"/>
          <p:nvPr/>
        </p:nvSpPr>
        <p:spPr>
          <a:xfrm>
            <a:off x="-18202583" y="748502"/>
            <a:ext cx="7129707" cy="536709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normAutofit/>
          </a:bodyPr>
          <a:lstStyle/>
          <a:p>
            <a:pPr indent="-228600" algn="just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In today's fast-paced food and hospitality industry, efficient data management plays a crucial role in ensuring customer satisfaction and streamlined operations. This project presents the design and implementation of a Restaurant Management System using a MySQL relational database. The system incorporates essential functionalities such as customer and waiter management, food item cataloging, order processing, billing, and table reservations.</a:t>
            </a:r>
            <a:endParaRPr lang="en-US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/>
          </a:p>
          <a:p>
            <a:pPr indent="-228600" algn="just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With carefully designed tables and relationships—such as Customer, Food, </a:t>
            </a:r>
            <a:r>
              <a:rPr lang="en-US" b="1" dirty="0" err="1"/>
              <a:t>Customer_Order</a:t>
            </a:r>
            <a:r>
              <a:rPr lang="en-US" b="1" dirty="0"/>
              <a:t>, </a:t>
            </a:r>
            <a:r>
              <a:rPr lang="en-US" b="1" dirty="0" err="1"/>
              <a:t>Reserve_Table</a:t>
            </a:r>
            <a:r>
              <a:rPr lang="en-US" b="1" dirty="0"/>
              <a:t>, and Payment—this system models real-world restaurant operations. Advanced SQL queries have been used to extract meaningful insights such as top-selling items, customer spending behavior, and available tables, which help in decision-making and business optimization</a:t>
            </a:r>
            <a:endParaRPr lang="en-US" b="1" dirty="0"/>
          </a:p>
        </p:txBody>
      </p:sp>
      <p:pic>
        <p:nvPicPr>
          <p:cNvPr id="8" name="Picture 7" descr="A computer screen shot of a blue screen&#10;&#10;AI-generated content may be incorrect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219368" y="1962593"/>
            <a:ext cx="3407229" cy="359636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-7655560" y="561975"/>
            <a:ext cx="6446520" cy="49961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>
                <a:solidFill>
                  <a:srgbClr val="FFFFFF"/>
                </a:solidFill>
              </a:rPr>
              <a:t>Team Members</a:t>
            </a:r>
            <a:br>
              <a:rPr lang="en-US" sz="6000">
                <a:solidFill>
                  <a:srgbClr val="FFFFFF"/>
                </a:solidFill>
              </a:rPr>
            </a:br>
            <a:r>
              <a:rPr lang="en-US" sz="3600">
                <a:solidFill>
                  <a:srgbClr val="FFFFFF"/>
                </a:solidFill>
              </a:rPr>
              <a:t>1. Sharmin Sultana Shila (23101070).</a:t>
            </a:r>
            <a:br>
              <a:rPr lang="en-US" sz="3600">
                <a:solidFill>
                  <a:srgbClr val="FFFFFF"/>
                </a:solidFill>
              </a:rPr>
            </a:br>
            <a:br>
              <a:rPr lang="en-US" sz="3600">
                <a:solidFill>
                  <a:srgbClr val="FFFFFF"/>
                </a:solidFill>
              </a:rPr>
            </a:br>
            <a:r>
              <a:rPr lang="en-US" sz="3600">
                <a:solidFill>
                  <a:srgbClr val="FFFFFF"/>
                </a:solidFill>
              </a:rPr>
              <a:t>2. Uday Majumder (23101082).</a:t>
            </a:r>
            <a:br>
              <a:rPr lang="en-US" sz="3600">
                <a:solidFill>
                  <a:srgbClr val="FFFFFF"/>
                </a:solidFill>
              </a:rPr>
            </a:br>
            <a:br>
              <a:rPr lang="en-US" sz="3600">
                <a:solidFill>
                  <a:srgbClr val="FFFFFF"/>
                </a:solidFill>
              </a:rPr>
            </a:br>
            <a:r>
              <a:rPr lang="en-US" sz="3600">
                <a:solidFill>
                  <a:srgbClr val="FFFFFF"/>
                </a:solidFill>
              </a:rPr>
              <a:t>3. Md. Junaid Al Mahir (23101058).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9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6" grpId="0"/>
      <p:bldP spid="4" grpId="0"/>
      <p:bldP spid="4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42357" y="93036"/>
            <a:ext cx="4481045" cy="57364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4000" dirty="0"/>
              <a:t>Sample Queries</a:t>
            </a:r>
            <a:endParaRPr lang="en-US" sz="4000" b="1" kern="1200" dirty="0"/>
          </a:p>
        </p:txBody>
      </p:sp>
      <p:sp>
        <p:nvSpPr>
          <p:cNvPr id="161" name="Rectangle 160"/>
          <p:cNvSpPr/>
          <p:nvPr/>
        </p:nvSpPr>
        <p:spPr>
          <a:xfrm>
            <a:off x="664574" y="376826"/>
            <a:ext cx="3247572" cy="738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62921" y="837096"/>
            <a:ext cx="8066156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--  4. Find the cities that customer belongs from.</a:t>
            </a:r>
            <a:endParaRPr lang="en-US" sz="2400" b="1"/>
          </a:p>
          <a:p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SELECT DISTINCT City AS </a:t>
            </a:r>
            <a:r>
              <a:rPr lang="en-US" b="1" err="1">
                <a:latin typeface="Arial" panose="020B0604020202020204"/>
                <a:ea typeface="Calibri" panose="020F0502020204030204"/>
                <a:cs typeface="Arial" panose="020B0604020202020204"/>
              </a:rPr>
              <a:t>City_Of_Customers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 FROM Customer LIMIT 5;</a:t>
            </a:r>
            <a:endParaRPr lang="en-US" sz="2400" b="1"/>
          </a:p>
          <a:p>
            <a:br>
              <a:rPr lang="en-US" dirty="0"/>
            </a:br>
            <a:endParaRPr lang="en-US" sz="2400" b="1"/>
          </a:p>
        </p:txBody>
      </p:sp>
      <p:pic>
        <p:nvPicPr>
          <p:cNvPr id="4" name="Picture 3" descr="A screenshot of a computer&#10;&#10;AI-generated content may be incorrect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4172" y="1710774"/>
            <a:ext cx="5214178" cy="40107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42357" y="93036"/>
            <a:ext cx="4481045" cy="57364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4000" dirty="0"/>
              <a:t>Sample Queries</a:t>
            </a:r>
            <a:endParaRPr lang="en-US" sz="4000" b="1" kern="1200" dirty="0"/>
          </a:p>
        </p:txBody>
      </p:sp>
      <p:sp>
        <p:nvSpPr>
          <p:cNvPr id="161" name="Rectangle 160"/>
          <p:cNvSpPr/>
          <p:nvPr/>
        </p:nvSpPr>
        <p:spPr>
          <a:xfrm>
            <a:off x="664574" y="376826"/>
            <a:ext cx="3247572" cy="738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12573" y="925444"/>
            <a:ext cx="10462590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--  5. Select the total number of tables in that </a:t>
            </a:r>
            <a:r>
              <a:rPr lang="en-US" b="1" err="1">
                <a:latin typeface="Arial" panose="020B0604020202020204"/>
                <a:ea typeface="Calibri" panose="020F0502020204030204"/>
                <a:cs typeface="Arial" panose="020B0604020202020204"/>
              </a:rPr>
              <a:t>restaurent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 .</a:t>
            </a:r>
            <a:endParaRPr lang="en-US"/>
          </a:p>
          <a:p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SELECT COUNT(</a:t>
            </a:r>
            <a:r>
              <a:rPr lang="en-US" b="1" err="1">
                <a:latin typeface="Arial" panose="020B0604020202020204"/>
                <a:ea typeface="Calibri" panose="020F0502020204030204"/>
                <a:cs typeface="Arial" panose="020B0604020202020204"/>
              </a:rPr>
              <a:t>Table_ID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) AS </a:t>
            </a:r>
            <a:r>
              <a:rPr lang="en-US" b="1" err="1">
                <a:latin typeface="Arial" panose="020B0604020202020204"/>
                <a:ea typeface="Calibri" panose="020F0502020204030204"/>
                <a:cs typeface="Arial" panose="020B0604020202020204"/>
              </a:rPr>
              <a:t>Number_Of_Tables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 FROM </a:t>
            </a:r>
            <a:r>
              <a:rPr lang="en-US" b="1" err="1">
                <a:latin typeface="Arial" panose="020B0604020202020204"/>
                <a:ea typeface="Calibri" panose="020F0502020204030204"/>
                <a:cs typeface="Arial" panose="020B0604020202020204"/>
              </a:rPr>
              <a:t>Table_Number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 where Capacity &gt;= 08;</a:t>
            </a:r>
            <a:endParaRPr lang="en-US"/>
          </a:p>
          <a:p>
            <a:br>
              <a:rPr lang="en-US" dirty="0"/>
            </a:br>
            <a:endParaRPr lang="en-US" sz="2400"/>
          </a:p>
        </p:txBody>
      </p:sp>
      <p:pic>
        <p:nvPicPr>
          <p:cNvPr id="4" name="Picture 3" descr="A screenshot of a computer&#10;&#10;AI-generated content may be incorrect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3526" y="2014537"/>
            <a:ext cx="5286513" cy="3116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42357" y="93036"/>
            <a:ext cx="4481045" cy="57364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4000" dirty="0"/>
              <a:t>Sample Queries</a:t>
            </a:r>
            <a:endParaRPr lang="en-US" sz="4000" b="1" kern="1200" dirty="0"/>
          </a:p>
        </p:txBody>
      </p:sp>
      <p:sp>
        <p:nvSpPr>
          <p:cNvPr id="161" name="Rectangle 160"/>
          <p:cNvSpPr/>
          <p:nvPr/>
        </p:nvSpPr>
        <p:spPr>
          <a:xfrm>
            <a:off x="664574" y="376826"/>
            <a:ext cx="3247572" cy="738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55530" y="837096"/>
            <a:ext cx="92919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--  6. Annual salary of the Waiters.</a:t>
            </a:r>
            <a:endParaRPr lang="en-US" b="1"/>
          </a:p>
          <a:p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SELECT Waiter_ID,Waiter_Name,12*Salary AS Annual_Salary FROM Waiters ;</a:t>
            </a:r>
            <a:endParaRPr lang="en-US" b="1" dirty="0"/>
          </a:p>
        </p:txBody>
      </p:sp>
      <p:pic>
        <p:nvPicPr>
          <p:cNvPr id="4" name="Picture 3" descr="A screenshot of a computer&#10;&#10;AI-generated content may be incorrect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7489" y="1819275"/>
            <a:ext cx="7227542" cy="4180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42357" y="93036"/>
            <a:ext cx="4481045" cy="57364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4000" dirty="0"/>
              <a:t>Sample Queries</a:t>
            </a:r>
            <a:endParaRPr lang="en-US" sz="4000" b="1" kern="1200" dirty="0"/>
          </a:p>
        </p:txBody>
      </p:sp>
      <p:sp>
        <p:nvSpPr>
          <p:cNvPr id="161" name="Rectangle 160"/>
          <p:cNvSpPr/>
          <p:nvPr/>
        </p:nvSpPr>
        <p:spPr>
          <a:xfrm>
            <a:off x="664574" y="376826"/>
            <a:ext cx="3247572" cy="738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03357" y="881270"/>
            <a:ext cx="1101476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>
              <a:spcBef>
                <a:spcPct val="0"/>
              </a:spcBef>
            </a:pP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--  7. Concatenate the list of food and name corresponding to their price.</a:t>
            </a:r>
            <a:endParaRPr lang="en-US"/>
          </a:p>
          <a:p>
            <a:pPr>
              <a:spcBef>
                <a:spcPct val="0"/>
              </a:spcBef>
            </a:pP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SELECT CONCAT(</a:t>
            </a:r>
            <a:r>
              <a:rPr lang="en-US" b="1" err="1">
                <a:latin typeface="Arial" panose="020B0604020202020204"/>
                <a:ea typeface="Calibri" panose="020F0502020204030204"/>
                <a:cs typeface="Arial" panose="020B0604020202020204"/>
              </a:rPr>
              <a:t>Food_ID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, " - ",Food_name, " = ", Price) AS </a:t>
            </a:r>
            <a:r>
              <a:rPr lang="en-US" b="1" err="1">
                <a:latin typeface="Arial" panose="020B0604020202020204"/>
                <a:ea typeface="Calibri" panose="020F0502020204030204"/>
                <a:cs typeface="Arial" panose="020B0604020202020204"/>
              </a:rPr>
              <a:t>Details_Of_Dish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 FROM Food;</a:t>
            </a:r>
            <a:endParaRPr lang="en-US" dirty="0"/>
          </a:p>
        </p:txBody>
      </p:sp>
      <p:pic>
        <p:nvPicPr>
          <p:cNvPr id="4" name="Picture 3" descr="A screenshot of a menu&#10;&#10;AI-generated content may be incorrect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8987" y="1893334"/>
            <a:ext cx="5534024" cy="44296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42357" y="93036"/>
            <a:ext cx="4481045" cy="57364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4000" dirty="0"/>
              <a:t>Sample Queries</a:t>
            </a:r>
            <a:endParaRPr lang="en-US" sz="4000" b="1" kern="1200" dirty="0"/>
          </a:p>
        </p:txBody>
      </p:sp>
      <p:sp>
        <p:nvSpPr>
          <p:cNvPr id="161" name="Rectangle 160"/>
          <p:cNvSpPr/>
          <p:nvPr/>
        </p:nvSpPr>
        <p:spPr>
          <a:xfrm>
            <a:off x="664574" y="376826"/>
            <a:ext cx="3247572" cy="738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9182" y="792922"/>
            <a:ext cx="539363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--  8. Change the name of "Bill" Table.</a:t>
            </a:r>
            <a:endParaRPr lang="en-US" dirty="0"/>
          </a:p>
          <a:p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ALTER TABLE Bill RENAME TO Payment;</a:t>
            </a:r>
            <a:endParaRPr lang="en-US"/>
          </a:p>
          <a:p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SELECT * FROM Payment;</a:t>
            </a:r>
            <a:endParaRPr lang="en-US" dirty="0"/>
          </a:p>
        </p:txBody>
      </p:sp>
      <p:pic>
        <p:nvPicPr>
          <p:cNvPr id="4" name="Picture 3" descr="A screenshot of a computer&#10;&#10;AI-generated content may be incorrect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5274" y="1860204"/>
            <a:ext cx="7190408" cy="4473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42357" y="93036"/>
            <a:ext cx="4481045" cy="57364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4000" dirty="0"/>
              <a:t>Sample Queries</a:t>
            </a:r>
            <a:endParaRPr lang="en-US" sz="4000" b="1" kern="1200" dirty="0"/>
          </a:p>
        </p:txBody>
      </p:sp>
      <p:sp>
        <p:nvSpPr>
          <p:cNvPr id="161" name="Rectangle 160"/>
          <p:cNvSpPr/>
          <p:nvPr/>
        </p:nvSpPr>
        <p:spPr>
          <a:xfrm>
            <a:off x="664574" y="376826"/>
            <a:ext cx="3247572" cy="738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979530" y="837096"/>
            <a:ext cx="623293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-- 9.Add a new column in existing table "Payment".</a:t>
            </a:r>
            <a:endParaRPr lang="en-US" sz="2400"/>
          </a:p>
          <a:p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ALTER TABLE Payment ADD (</a:t>
            </a:r>
            <a:r>
              <a:rPr lang="en-US" b="1" dirty="0" err="1">
                <a:latin typeface="Arial" panose="020B0604020202020204"/>
                <a:ea typeface="Calibri" panose="020F0502020204030204"/>
                <a:cs typeface="Arial" panose="020B0604020202020204"/>
              </a:rPr>
              <a:t>Total_Bill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 DOUBLE(6,2));</a:t>
            </a:r>
            <a:endParaRPr lang="en-US" sz="2400"/>
          </a:p>
          <a:p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SELECT * FROM Payment;</a:t>
            </a:r>
            <a:endParaRPr lang="en-US" sz="2400"/>
          </a:p>
        </p:txBody>
      </p:sp>
      <p:pic>
        <p:nvPicPr>
          <p:cNvPr id="4" name="Picture 3" descr="A screenshot of a computer&#10;&#10;AI-generated content may be incorrect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5044" y="1935785"/>
            <a:ext cx="6197737" cy="42785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42357" y="93036"/>
            <a:ext cx="4481045" cy="57364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4000" dirty="0"/>
              <a:t>Sample Queries</a:t>
            </a:r>
            <a:endParaRPr lang="en-US" sz="4000" b="1" kern="1200" dirty="0"/>
          </a:p>
        </p:txBody>
      </p:sp>
      <p:sp>
        <p:nvSpPr>
          <p:cNvPr id="161" name="Rectangle 160"/>
          <p:cNvSpPr/>
          <p:nvPr/>
        </p:nvSpPr>
        <p:spPr>
          <a:xfrm>
            <a:off x="664574" y="376826"/>
            <a:ext cx="3247572" cy="738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52486" y="792922"/>
            <a:ext cx="829806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-- 10. Make a reserved seat </a:t>
            </a:r>
            <a:r>
              <a:rPr lang="en-US" b="1" err="1">
                <a:latin typeface="Arial" panose="020B0604020202020204"/>
                <a:ea typeface="Calibri" panose="020F0502020204030204"/>
                <a:cs typeface="Arial" panose="020B0604020202020204"/>
              </a:rPr>
              <a:t>availabe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 for other customers.</a:t>
            </a:r>
            <a:endParaRPr lang="en-US"/>
          </a:p>
          <a:p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UPDATE </a:t>
            </a:r>
            <a:r>
              <a:rPr lang="en-US" b="1" err="1">
                <a:latin typeface="Arial" panose="020B0604020202020204"/>
                <a:ea typeface="Calibri" panose="020F0502020204030204"/>
                <a:cs typeface="Arial" panose="020B0604020202020204"/>
              </a:rPr>
              <a:t>Reserve_Table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 SET </a:t>
            </a:r>
            <a:r>
              <a:rPr lang="en-US" b="1" err="1">
                <a:latin typeface="Arial" panose="020B0604020202020204"/>
                <a:ea typeface="Calibri" panose="020F0502020204030204"/>
                <a:cs typeface="Arial" panose="020B0604020202020204"/>
              </a:rPr>
              <a:t>Is_Available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 = "True" WHERE </a:t>
            </a:r>
            <a:r>
              <a:rPr lang="en-US" b="1" err="1">
                <a:latin typeface="Arial" panose="020B0604020202020204"/>
                <a:ea typeface="Calibri" panose="020F0502020204030204"/>
                <a:cs typeface="Arial" panose="020B0604020202020204"/>
              </a:rPr>
              <a:t>table_ID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 = 05;</a:t>
            </a:r>
            <a:endParaRPr lang="en-US"/>
          </a:p>
          <a:p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SELECT * FROM </a:t>
            </a:r>
            <a:r>
              <a:rPr lang="en-US" b="1" dirty="0" err="1">
                <a:latin typeface="Arial" panose="020B0604020202020204"/>
                <a:ea typeface="Calibri" panose="020F0502020204030204"/>
                <a:cs typeface="Arial" panose="020B0604020202020204"/>
              </a:rPr>
              <a:t>Reserve_Table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;</a:t>
            </a:r>
            <a:endParaRPr lang="en-US" dirty="0"/>
          </a:p>
        </p:txBody>
      </p:sp>
      <p:pic>
        <p:nvPicPr>
          <p:cNvPr id="4" name="Picture 3" descr="A screenshot of a computer&#10;&#10;AI-generated content may be incorrect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2687" y="1838325"/>
            <a:ext cx="7957930" cy="44955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42357" y="93036"/>
            <a:ext cx="4481045" cy="57364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4000" dirty="0"/>
              <a:t>Sample Queries</a:t>
            </a:r>
            <a:endParaRPr lang="en-US" sz="4000" b="1" kern="1200" dirty="0"/>
          </a:p>
        </p:txBody>
      </p:sp>
      <p:sp>
        <p:nvSpPr>
          <p:cNvPr id="161" name="Rectangle 160"/>
          <p:cNvSpPr/>
          <p:nvPr/>
        </p:nvSpPr>
        <p:spPr>
          <a:xfrm>
            <a:off x="664574" y="376826"/>
            <a:ext cx="3247572" cy="738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56747" y="792922"/>
            <a:ext cx="967850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-- 11. Find the waiter details of table no 05..</a:t>
            </a:r>
            <a:endParaRPr lang="en-US"/>
          </a:p>
          <a:p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SELECT * FROM Waiters WHERE </a:t>
            </a:r>
            <a:r>
              <a:rPr lang="en-US" b="1" dirty="0" err="1">
                <a:latin typeface="Arial" panose="020B0604020202020204"/>
                <a:ea typeface="Calibri" panose="020F0502020204030204"/>
                <a:cs typeface="Arial" panose="020B0604020202020204"/>
              </a:rPr>
              <a:t>Waiter_ID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 IN</a:t>
            </a:r>
            <a:endParaRPr lang="en-US" dirty="0">
              <a:latin typeface="Bierstadt"/>
              <a:ea typeface="Calibri" panose="020F0502020204030204"/>
              <a:cs typeface="Arial" panose="020B0604020202020204"/>
            </a:endParaRPr>
          </a:p>
          <a:p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(SELECT </a:t>
            </a:r>
            <a:r>
              <a:rPr lang="en-US" b="1" dirty="0" err="1">
                <a:latin typeface="Arial" panose="020B0604020202020204"/>
                <a:ea typeface="Calibri" panose="020F0502020204030204"/>
                <a:cs typeface="Arial" panose="020B0604020202020204"/>
              </a:rPr>
              <a:t>Table_ID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 FROM </a:t>
            </a:r>
            <a:r>
              <a:rPr lang="en-US" b="1" dirty="0" err="1">
                <a:latin typeface="Arial" panose="020B0604020202020204"/>
                <a:ea typeface="Calibri" panose="020F0502020204030204"/>
                <a:cs typeface="Arial" panose="020B0604020202020204"/>
              </a:rPr>
              <a:t>Table_Number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 WHERE </a:t>
            </a:r>
            <a:r>
              <a:rPr lang="en-US" b="1" dirty="0" err="1">
                <a:latin typeface="Arial" panose="020B0604020202020204"/>
                <a:ea typeface="Calibri" panose="020F0502020204030204"/>
                <a:cs typeface="Arial" panose="020B0604020202020204"/>
              </a:rPr>
              <a:t>Table_ID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 = 05  );</a:t>
            </a:r>
            <a:endParaRPr lang="en-US"/>
          </a:p>
        </p:txBody>
      </p:sp>
      <p:pic>
        <p:nvPicPr>
          <p:cNvPr id="4" name="Picture 3" descr="A screenshot of a computer&#10;&#10;AI-generated content may be incorrect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7341" y="2286000"/>
            <a:ext cx="6708360" cy="2860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42357" y="93036"/>
            <a:ext cx="4481045" cy="57364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4000" dirty="0"/>
              <a:t>Sample Queries</a:t>
            </a:r>
            <a:endParaRPr lang="en-US" sz="4000" b="1" kern="1200" dirty="0"/>
          </a:p>
        </p:txBody>
      </p:sp>
      <p:sp>
        <p:nvSpPr>
          <p:cNvPr id="161" name="Rectangle 160"/>
          <p:cNvSpPr/>
          <p:nvPr/>
        </p:nvSpPr>
        <p:spPr>
          <a:xfrm>
            <a:off x="664574" y="376826"/>
            <a:ext cx="3247572" cy="738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36573" y="792922"/>
            <a:ext cx="671885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-- 12.  Find </a:t>
            </a:r>
            <a:r>
              <a:rPr lang="en-US" b="1" err="1">
                <a:latin typeface="Arial" panose="020B0604020202020204"/>
                <a:ea typeface="Calibri" panose="020F0502020204030204"/>
                <a:cs typeface="Arial" panose="020B0604020202020204"/>
              </a:rPr>
              <a:t>availabe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 seats in that Restaurant.</a:t>
            </a:r>
            <a:endParaRPr lang="en-US"/>
          </a:p>
          <a:p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SELECT </a:t>
            </a:r>
            <a:r>
              <a:rPr lang="en-US" b="1" dirty="0" err="1">
                <a:latin typeface="Arial" panose="020B0604020202020204"/>
                <a:ea typeface="Calibri" panose="020F0502020204030204"/>
                <a:cs typeface="Arial" panose="020B0604020202020204"/>
              </a:rPr>
              <a:t>Table_ID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, Capacity FROM </a:t>
            </a:r>
            <a:r>
              <a:rPr lang="en-US" b="1" dirty="0" err="1">
                <a:latin typeface="Arial" panose="020B0604020202020204"/>
                <a:ea typeface="Calibri" panose="020F0502020204030204"/>
                <a:cs typeface="Arial" panose="020B0604020202020204"/>
              </a:rPr>
              <a:t>Table_Number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 WHERE </a:t>
            </a:r>
            <a:r>
              <a:rPr lang="en-US" b="1" dirty="0" err="1">
                <a:latin typeface="Arial" panose="020B0604020202020204"/>
                <a:ea typeface="Calibri" panose="020F0502020204030204"/>
                <a:cs typeface="Arial" panose="020B0604020202020204"/>
              </a:rPr>
              <a:t>Table_ID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 Not IN( SELECT </a:t>
            </a:r>
            <a:r>
              <a:rPr lang="en-US" b="1" dirty="0" err="1">
                <a:latin typeface="Arial" panose="020B0604020202020204"/>
                <a:ea typeface="Calibri" panose="020F0502020204030204"/>
                <a:cs typeface="Arial" panose="020B0604020202020204"/>
              </a:rPr>
              <a:t>Table_ID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 FROM </a:t>
            </a:r>
            <a:r>
              <a:rPr lang="en-US" b="1" dirty="0" err="1">
                <a:latin typeface="Arial" panose="020B0604020202020204"/>
                <a:ea typeface="Calibri" panose="020F0502020204030204"/>
                <a:cs typeface="Arial" panose="020B0604020202020204"/>
              </a:rPr>
              <a:t>Reserve_Table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 );</a:t>
            </a:r>
            <a:endParaRPr lang="en-US" dirty="0"/>
          </a:p>
        </p:txBody>
      </p:sp>
      <p:pic>
        <p:nvPicPr>
          <p:cNvPr id="4" name="Picture 3" descr="A screenshot of a computer&#10;&#10;AI-generated content may be incorrect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6175" y="1866900"/>
            <a:ext cx="6390169" cy="39966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42357" y="93036"/>
            <a:ext cx="4481045" cy="57364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4000" dirty="0"/>
              <a:t>Sample Queries</a:t>
            </a:r>
            <a:endParaRPr lang="en-US" sz="4000" b="1" kern="1200" dirty="0"/>
          </a:p>
        </p:txBody>
      </p:sp>
      <p:sp>
        <p:nvSpPr>
          <p:cNvPr id="161" name="Rectangle 160"/>
          <p:cNvSpPr/>
          <p:nvPr/>
        </p:nvSpPr>
        <p:spPr>
          <a:xfrm>
            <a:off x="664574" y="376826"/>
            <a:ext cx="3247572" cy="738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64747" y="837096"/>
            <a:ext cx="866250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--  13. Show the list of food names in descending order.</a:t>
            </a:r>
            <a:endParaRPr lang="en-US" sz="2400"/>
          </a:p>
          <a:p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SELECT </a:t>
            </a:r>
            <a:r>
              <a:rPr lang="en-US" b="1" dirty="0" err="1">
                <a:latin typeface="Arial" panose="020B0604020202020204"/>
                <a:ea typeface="Calibri" panose="020F0502020204030204"/>
                <a:cs typeface="Arial" panose="020B0604020202020204"/>
              </a:rPr>
              <a:t>Food_ID,Food_Name,Price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 FROM Food Order By </a:t>
            </a:r>
            <a:r>
              <a:rPr lang="en-US" b="1" dirty="0" err="1">
                <a:latin typeface="Arial" panose="020B0604020202020204"/>
                <a:ea typeface="Calibri" panose="020F0502020204030204"/>
                <a:cs typeface="Arial" panose="020B0604020202020204"/>
              </a:rPr>
              <a:t>Food_name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 DESC;</a:t>
            </a:r>
            <a:endParaRPr lang="en-US" dirty="0"/>
          </a:p>
        </p:txBody>
      </p:sp>
      <p:pic>
        <p:nvPicPr>
          <p:cNvPr id="4" name="Picture 3" descr="A screenshot of a computer&#10;&#10;AI-generated content may be incorrect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3262" y="2125248"/>
            <a:ext cx="5404954" cy="4330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s 2"/>
          <p:cNvSpPr/>
          <p:nvPr/>
        </p:nvSpPr>
        <p:spPr>
          <a:xfrm>
            <a:off x="0" y="-3810"/>
            <a:ext cx="12201525" cy="6854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" name="Picture 4" descr="ezgif-8e99a962e4453b"/>
          <p:cNvPicPr>
            <a:picLocks noChangeAspect="1"/>
          </p:cNvPicPr>
          <p:nvPr/>
        </p:nvPicPr>
        <p:blipFill>
          <a:blip r:embed="rId1">
            <a:alphaModFix amt="39000"/>
          </a:blip>
          <a:stretch>
            <a:fillRect/>
          </a:stretch>
        </p:blipFill>
        <p:spPr>
          <a:xfrm>
            <a:off x="6063615" y="0"/>
            <a:ext cx="12201525" cy="68510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8160" y="561975"/>
            <a:ext cx="6446520" cy="499618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Team Members</a:t>
            </a:r>
            <a:br>
              <a:rPr lang="en-US" sz="6000">
                <a:solidFill>
                  <a:srgbClr val="FFFFFF"/>
                </a:solidFill>
              </a:rPr>
            </a:br>
            <a:r>
              <a:rPr lang="en-US" sz="3600">
                <a:solidFill>
                  <a:srgbClr val="FFFFFF"/>
                </a:solidFill>
              </a:rPr>
              <a:t>1. Sharmin Sultana Shila (23101070).</a:t>
            </a:r>
            <a:br>
              <a:rPr lang="en-US" sz="3600">
                <a:solidFill>
                  <a:srgbClr val="FFFFFF"/>
                </a:solidFill>
              </a:rPr>
            </a:br>
            <a:br>
              <a:rPr lang="en-US" sz="3600">
                <a:solidFill>
                  <a:srgbClr val="FFFFFF"/>
                </a:solidFill>
              </a:rPr>
            </a:br>
            <a:r>
              <a:rPr lang="en-US" sz="3600">
                <a:solidFill>
                  <a:srgbClr val="FFFFFF"/>
                </a:solidFill>
              </a:rPr>
              <a:t>2. Uday Majumder (23101082).</a:t>
            </a:r>
            <a:br>
              <a:rPr lang="en-US" sz="3600">
                <a:solidFill>
                  <a:srgbClr val="FFFFFF"/>
                </a:solidFill>
              </a:rPr>
            </a:br>
            <a:br>
              <a:rPr lang="en-US" sz="3600">
                <a:solidFill>
                  <a:srgbClr val="FFFFFF"/>
                </a:solidFill>
              </a:rPr>
            </a:br>
            <a:r>
              <a:rPr lang="en-US" sz="3600">
                <a:solidFill>
                  <a:srgbClr val="FFFFFF"/>
                </a:solidFill>
              </a:rPr>
              <a:t>3. Md. Junaid Al Mahir (23101058).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-13117957" y="978408"/>
            <a:ext cx="3410712" cy="53766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Objective</a:t>
            </a:r>
            <a:endParaRPr lang="en-US" sz="40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2"/>
          <p:cNvSpPr txBox="1"/>
          <p:nvPr/>
        </p:nvSpPr>
        <p:spPr>
          <a:xfrm>
            <a:off x="-9101128" y="748502"/>
            <a:ext cx="7129707" cy="536709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normAutofit/>
          </a:bodyPr>
          <a:lstStyle/>
          <a:p>
            <a:pPr indent="-228600" algn="just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In today's fast-paced food and hospitality industry, efficient data management plays a crucial role in ensuring customer satisfaction and streamlined operations. This project presents the design and implementation of a Restaurant Management System using a MySQL relational database. The system incorporates essential functionalities such as customer and waiter management, food item cataloging, order processing, billing, and table reservations.</a:t>
            </a:r>
            <a:endParaRPr lang="en-US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/>
          </a:p>
          <a:p>
            <a:pPr indent="-228600" algn="just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With carefully designed tables and relationships—such as Customer, Food, </a:t>
            </a:r>
            <a:r>
              <a:rPr lang="en-US" b="1" dirty="0" err="1"/>
              <a:t>Customer_Order</a:t>
            </a:r>
            <a:r>
              <a:rPr lang="en-US" b="1" dirty="0"/>
              <a:t>, </a:t>
            </a:r>
            <a:r>
              <a:rPr lang="en-US" b="1" dirty="0" err="1"/>
              <a:t>Reserve_Table</a:t>
            </a:r>
            <a:r>
              <a:rPr lang="en-US" b="1" dirty="0"/>
              <a:t>, and Payment—this system models real-world restaurant operations. Advanced SQL queries have been used to extract meaningful insights such as top-selling items, customer spending behavior, and available tables, which help in decision-making and business optimization</a:t>
            </a:r>
            <a:endParaRPr lang="en-US" b="1" dirty="0"/>
          </a:p>
        </p:txBody>
      </p:sp>
      <p:pic>
        <p:nvPicPr>
          <p:cNvPr id="8" name="Picture 7" descr="A computer screen shot of a blue screen&#10;&#10;AI-generated content may be incorrect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17913" y="1962593"/>
            <a:ext cx="3407229" cy="35963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42357" y="93036"/>
            <a:ext cx="4481045" cy="57364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4000" dirty="0"/>
              <a:t>Sample Queries</a:t>
            </a:r>
            <a:endParaRPr lang="en-US" sz="4000" b="1" kern="1200" dirty="0"/>
          </a:p>
        </p:txBody>
      </p:sp>
      <p:sp>
        <p:nvSpPr>
          <p:cNvPr id="161" name="Rectangle 160"/>
          <p:cNvSpPr/>
          <p:nvPr/>
        </p:nvSpPr>
        <p:spPr>
          <a:xfrm>
            <a:off x="664574" y="376826"/>
            <a:ext cx="3247572" cy="738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66573" y="792922"/>
            <a:ext cx="926989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--  14.  Change the column name of Food Table.</a:t>
            </a:r>
            <a:endParaRPr lang="en-US" sz="2400"/>
          </a:p>
          <a:p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ALTER TABLE Food CHANGE COLUMN </a:t>
            </a:r>
            <a:r>
              <a:rPr lang="en-US" b="1" err="1">
                <a:latin typeface="Arial" panose="020B0604020202020204"/>
                <a:ea typeface="Calibri" panose="020F0502020204030204"/>
                <a:cs typeface="Arial" panose="020B0604020202020204"/>
              </a:rPr>
              <a:t>Food_Size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 Size VARCHAR(15) NOT NULL ;</a:t>
            </a:r>
            <a:endParaRPr lang="en-US" sz="2400"/>
          </a:p>
          <a:p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SELECT * FROM Food;</a:t>
            </a:r>
            <a:endParaRPr lang="en-US" dirty="0"/>
          </a:p>
        </p:txBody>
      </p:sp>
      <p:pic>
        <p:nvPicPr>
          <p:cNvPr id="4" name="Picture 3" descr="A screenshot of a computer&#10;&#10;AI-generated content may be incorrect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8420" y="2114204"/>
            <a:ext cx="7156726" cy="4164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42357" y="93036"/>
            <a:ext cx="4481045" cy="57364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4000" dirty="0"/>
              <a:t>Sample Queries</a:t>
            </a:r>
            <a:endParaRPr lang="en-US" sz="4000" b="1" kern="1200" dirty="0"/>
          </a:p>
        </p:txBody>
      </p:sp>
      <p:sp>
        <p:nvSpPr>
          <p:cNvPr id="161" name="Rectangle 160"/>
          <p:cNvSpPr/>
          <p:nvPr/>
        </p:nvSpPr>
        <p:spPr>
          <a:xfrm>
            <a:off x="664574" y="376826"/>
            <a:ext cx="3247572" cy="738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16920" y="792922"/>
            <a:ext cx="693972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-- 15. Count the number of customers from each city.</a:t>
            </a:r>
            <a:endParaRPr lang="en-US" sz="2400" dirty="0"/>
          </a:p>
          <a:p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SELECT City, COUNT(</a:t>
            </a:r>
            <a:r>
              <a:rPr lang="en-US" b="1" dirty="0" err="1">
                <a:latin typeface="Arial" panose="020B0604020202020204"/>
                <a:ea typeface="Calibri" panose="020F0502020204030204"/>
                <a:cs typeface="Arial" panose="020B0604020202020204"/>
              </a:rPr>
              <a:t>Customer_ID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) As </a:t>
            </a:r>
            <a:r>
              <a:rPr lang="en-US" b="1" dirty="0" err="1">
                <a:latin typeface="Arial" panose="020B0604020202020204"/>
                <a:ea typeface="Calibri" panose="020F0502020204030204"/>
                <a:cs typeface="Arial" panose="020B0604020202020204"/>
              </a:rPr>
              <a:t>No_Of_Customers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 FROM Customer GROUP BY City;</a:t>
            </a:r>
            <a:endParaRPr lang="en-US" sz="2400" dirty="0"/>
          </a:p>
        </p:txBody>
      </p:sp>
      <p:pic>
        <p:nvPicPr>
          <p:cNvPr id="4" name="Picture 3" descr="A screenshot of a computer&#10;&#10;AI-generated content may be incorrect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7777" y="1919909"/>
            <a:ext cx="5858011" cy="42440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42357" y="93036"/>
            <a:ext cx="4481045" cy="57364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4000" dirty="0"/>
              <a:t>Sample Queries</a:t>
            </a:r>
            <a:endParaRPr lang="en-US" sz="4000" b="1" kern="1200" dirty="0"/>
          </a:p>
        </p:txBody>
      </p:sp>
      <p:sp>
        <p:nvSpPr>
          <p:cNvPr id="161" name="Rectangle 160"/>
          <p:cNvSpPr/>
          <p:nvPr/>
        </p:nvSpPr>
        <p:spPr>
          <a:xfrm>
            <a:off x="664574" y="376826"/>
            <a:ext cx="3247572" cy="738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819965" y="837096"/>
            <a:ext cx="881711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--  16.  Show the list of foods that are </a:t>
            </a:r>
            <a:r>
              <a:rPr lang="en-US" b="1" err="1">
                <a:latin typeface="Arial" panose="020B0604020202020204"/>
                <a:ea typeface="Calibri" panose="020F0502020204030204"/>
                <a:cs typeface="Arial" panose="020B0604020202020204"/>
              </a:rPr>
              <a:t>exchangable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 by other items.</a:t>
            </a:r>
            <a:endParaRPr lang="en-US"/>
          </a:p>
          <a:p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SELECT </a:t>
            </a:r>
            <a:r>
              <a:rPr lang="en-US" b="1" dirty="0" err="1">
                <a:latin typeface="Arial" panose="020B0604020202020204"/>
                <a:ea typeface="Calibri" panose="020F0502020204030204"/>
                <a:cs typeface="Arial" panose="020B0604020202020204"/>
              </a:rPr>
              <a:t>F.Food_ID,F.Food_Name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, </a:t>
            </a:r>
            <a:r>
              <a:rPr lang="en-US" b="1" dirty="0" err="1">
                <a:latin typeface="Arial" panose="020B0604020202020204"/>
                <a:ea typeface="Calibri" panose="020F0502020204030204"/>
                <a:cs typeface="Arial" panose="020B0604020202020204"/>
              </a:rPr>
              <a:t>E.Exchangable_Item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 FROM Food as F, </a:t>
            </a:r>
            <a:r>
              <a:rPr lang="en-US" b="1" dirty="0" err="1">
                <a:latin typeface="Arial" panose="020B0604020202020204"/>
                <a:ea typeface="Calibri" panose="020F0502020204030204"/>
                <a:cs typeface="Arial" panose="020B0604020202020204"/>
              </a:rPr>
              <a:t>IsExchangble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 as E WHERE </a:t>
            </a:r>
            <a:r>
              <a:rPr lang="en-US" b="1" dirty="0" err="1">
                <a:latin typeface="Arial" panose="020B0604020202020204"/>
                <a:ea typeface="Calibri" panose="020F0502020204030204"/>
                <a:cs typeface="Arial" panose="020B0604020202020204"/>
              </a:rPr>
              <a:t>F.Food_ID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 = </a:t>
            </a:r>
            <a:r>
              <a:rPr lang="en-US" b="1" dirty="0" err="1">
                <a:latin typeface="Arial" panose="020B0604020202020204"/>
                <a:ea typeface="Calibri" panose="020F0502020204030204"/>
                <a:cs typeface="Arial" panose="020B0604020202020204"/>
              </a:rPr>
              <a:t>E.Food_ID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 ;</a:t>
            </a:r>
            <a:endParaRPr lang="en-US" dirty="0"/>
          </a:p>
        </p:txBody>
      </p:sp>
      <p:pic>
        <p:nvPicPr>
          <p:cNvPr id="4" name="Picture 3" descr="A screenshot of a computer&#10;&#10;AI-generated content may be incorrect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2325" y="2290900"/>
            <a:ext cx="5467350" cy="3248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828" y="2130425"/>
            <a:ext cx="7088256" cy="47285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42357" y="93036"/>
            <a:ext cx="4481045" cy="57364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4000" dirty="0"/>
              <a:t>Sample Queries</a:t>
            </a:r>
            <a:endParaRPr lang="en-US" sz="4000" b="1" kern="1200" dirty="0"/>
          </a:p>
        </p:txBody>
      </p:sp>
      <p:sp>
        <p:nvSpPr>
          <p:cNvPr id="161" name="Rectangle 160"/>
          <p:cNvSpPr/>
          <p:nvPr/>
        </p:nvSpPr>
        <p:spPr>
          <a:xfrm>
            <a:off x="664574" y="376826"/>
            <a:ext cx="3247572" cy="738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0400" y="1124226"/>
            <a:ext cx="1099267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--  17. Fill up the </a:t>
            </a:r>
            <a:r>
              <a:rPr lang="en-US" b="1" err="1">
                <a:latin typeface="Arial" panose="020B0604020202020204"/>
                <a:ea typeface="Calibri" panose="020F0502020204030204"/>
                <a:cs typeface="Arial" panose="020B0604020202020204"/>
              </a:rPr>
              <a:t>Total_Bill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 column of Payment table according to the </a:t>
            </a:r>
            <a:r>
              <a:rPr lang="en-US" b="1" err="1">
                <a:latin typeface="Arial" panose="020B0604020202020204"/>
                <a:ea typeface="Calibri" panose="020F0502020204030204"/>
                <a:cs typeface="Arial" panose="020B0604020202020204"/>
              </a:rPr>
              <a:t>customers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 order.</a:t>
            </a:r>
            <a:endParaRPr lang="en-US" sz="2400"/>
          </a:p>
          <a:p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UPDATE Payment P</a:t>
            </a:r>
            <a:endParaRPr lang="en-US" sz="2400"/>
          </a:p>
          <a:p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JOIN </a:t>
            </a:r>
            <a:r>
              <a:rPr lang="en-US" b="1" err="1">
                <a:latin typeface="Arial" panose="020B0604020202020204"/>
                <a:ea typeface="Calibri" panose="020F0502020204030204"/>
                <a:cs typeface="Arial" panose="020B0604020202020204"/>
              </a:rPr>
              <a:t>Customer_Order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 CO ON </a:t>
            </a:r>
            <a:r>
              <a:rPr lang="en-US" b="1" err="1">
                <a:latin typeface="Arial" panose="020B0604020202020204"/>
                <a:ea typeface="Calibri" panose="020F0502020204030204"/>
                <a:cs typeface="Arial" panose="020B0604020202020204"/>
              </a:rPr>
              <a:t>P.Order_ID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 = </a:t>
            </a:r>
            <a:r>
              <a:rPr lang="en-US" b="1" err="1">
                <a:latin typeface="Arial" panose="020B0604020202020204"/>
                <a:ea typeface="Calibri" panose="020F0502020204030204"/>
                <a:cs typeface="Arial" panose="020B0604020202020204"/>
              </a:rPr>
              <a:t>CO.Order_ID</a:t>
            </a:r>
            <a:endParaRPr lang="en-US" sz="2400"/>
          </a:p>
          <a:p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JOIN Food F ON </a:t>
            </a:r>
            <a:r>
              <a:rPr lang="en-US" b="1" dirty="0" err="1">
                <a:latin typeface="Arial" panose="020B0604020202020204"/>
                <a:ea typeface="Calibri" panose="020F0502020204030204"/>
                <a:cs typeface="Arial" panose="020B0604020202020204"/>
              </a:rPr>
              <a:t>CO.Food_ID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 = </a:t>
            </a:r>
            <a:r>
              <a:rPr lang="en-US" b="1" dirty="0" err="1">
                <a:latin typeface="Arial" panose="020B0604020202020204"/>
                <a:ea typeface="Calibri" panose="020F0502020204030204"/>
                <a:cs typeface="Arial" panose="020B0604020202020204"/>
              </a:rPr>
              <a:t>F.Food_ID</a:t>
            </a:r>
            <a:endParaRPr lang="en-US" sz="2400"/>
          </a:p>
          <a:p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SET </a:t>
            </a:r>
            <a:r>
              <a:rPr lang="en-US" b="1" dirty="0" err="1">
                <a:latin typeface="Arial" panose="020B0604020202020204"/>
                <a:ea typeface="Calibri" panose="020F0502020204030204"/>
                <a:cs typeface="Arial" panose="020B0604020202020204"/>
              </a:rPr>
              <a:t>P.Total_Bill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 = </a:t>
            </a:r>
            <a:r>
              <a:rPr lang="en-US" b="1" dirty="0" err="1">
                <a:latin typeface="Arial" panose="020B0604020202020204"/>
                <a:ea typeface="Calibri" panose="020F0502020204030204"/>
                <a:cs typeface="Arial" panose="020B0604020202020204"/>
              </a:rPr>
              <a:t>CO.Quantity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 * </a:t>
            </a:r>
            <a:r>
              <a:rPr lang="en-US" b="1" dirty="0" err="1">
                <a:latin typeface="Arial" panose="020B0604020202020204"/>
                <a:ea typeface="Calibri" panose="020F0502020204030204"/>
                <a:cs typeface="Arial" panose="020B0604020202020204"/>
              </a:rPr>
              <a:t>F.Price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;</a:t>
            </a:r>
            <a:endParaRPr lang="en-US" sz="2400"/>
          </a:p>
          <a:p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SELECT * FROM Payment;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42357" y="93036"/>
            <a:ext cx="4481045" cy="57364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4000" dirty="0"/>
              <a:t>Sample Queries</a:t>
            </a:r>
            <a:endParaRPr lang="en-US" sz="4000" b="1" kern="1200" dirty="0"/>
          </a:p>
        </p:txBody>
      </p:sp>
      <p:sp>
        <p:nvSpPr>
          <p:cNvPr id="161" name="Rectangle 160"/>
          <p:cNvSpPr/>
          <p:nvPr/>
        </p:nvSpPr>
        <p:spPr>
          <a:xfrm>
            <a:off x="664574" y="376826"/>
            <a:ext cx="3247572" cy="738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0400" y="671444"/>
            <a:ext cx="11191460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--  18. Replace vegetable from "Veg Biryani" by Mutton.</a:t>
            </a:r>
            <a:endParaRPr lang="en-US" sz="2400"/>
          </a:p>
          <a:p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SELECT </a:t>
            </a:r>
            <a:endParaRPr lang="en-US" sz="2400"/>
          </a:p>
          <a:p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    </a:t>
            </a:r>
            <a:r>
              <a:rPr lang="en-US" b="1" dirty="0" err="1">
                <a:latin typeface="Arial" panose="020B0604020202020204"/>
                <a:ea typeface="Calibri" panose="020F0502020204030204"/>
                <a:cs typeface="Arial" panose="020B0604020202020204"/>
              </a:rPr>
              <a:t>F.Food_Name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,</a:t>
            </a:r>
            <a:endParaRPr lang="en-US" sz="2400"/>
          </a:p>
          <a:p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    </a:t>
            </a:r>
            <a:r>
              <a:rPr lang="en-US" b="1" dirty="0" err="1">
                <a:latin typeface="Arial" panose="020B0604020202020204"/>
                <a:ea typeface="Calibri" panose="020F0502020204030204"/>
                <a:cs typeface="Arial" panose="020B0604020202020204"/>
              </a:rPr>
              <a:t>F.Price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 AS </a:t>
            </a:r>
            <a:r>
              <a:rPr lang="en-US" b="1" dirty="0" err="1">
                <a:latin typeface="Arial" panose="020B0604020202020204"/>
                <a:ea typeface="Calibri" panose="020F0502020204030204"/>
                <a:cs typeface="Arial" panose="020B0604020202020204"/>
              </a:rPr>
              <a:t>Original_Price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,</a:t>
            </a:r>
            <a:endParaRPr lang="en-US" sz="2400"/>
          </a:p>
          <a:p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    IP1.Price AS </a:t>
            </a:r>
            <a:r>
              <a:rPr lang="en-US" b="1" dirty="0" err="1">
                <a:latin typeface="Arial" panose="020B0604020202020204"/>
                <a:ea typeface="Calibri" panose="020F0502020204030204"/>
                <a:cs typeface="Arial" panose="020B0604020202020204"/>
              </a:rPr>
              <a:t>Old_Ingredient_Price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,</a:t>
            </a:r>
            <a:endParaRPr lang="en-US" sz="2400"/>
          </a:p>
          <a:p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    IP2.Price AS </a:t>
            </a:r>
            <a:r>
              <a:rPr lang="en-US" b="1" dirty="0" err="1">
                <a:latin typeface="Arial" panose="020B0604020202020204"/>
                <a:ea typeface="Calibri" panose="020F0502020204030204"/>
                <a:cs typeface="Arial" panose="020B0604020202020204"/>
              </a:rPr>
              <a:t>New_Ingredient_Price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,</a:t>
            </a:r>
            <a:endParaRPr lang="en-US" sz="2400"/>
          </a:p>
          <a:p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    (</a:t>
            </a:r>
            <a:r>
              <a:rPr lang="en-US" b="1" dirty="0" err="1">
                <a:latin typeface="Arial" panose="020B0604020202020204"/>
                <a:ea typeface="Calibri" panose="020F0502020204030204"/>
                <a:cs typeface="Arial" panose="020B0604020202020204"/>
              </a:rPr>
              <a:t>F.Price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 - IP1.Price + IP2.Price) AS </a:t>
            </a:r>
            <a:r>
              <a:rPr lang="en-US" b="1" dirty="0" err="1">
                <a:latin typeface="Arial" panose="020B0604020202020204"/>
                <a:ea typeface="Calibri" panose="020F0502020204030204"/>
                <a:cs typeface="Arial" panose="020B0604020202020204"/>
              </a:rPr>
              <a:t>Total_Price</a:t>
            </a:r>
            <a:endParaRPr lang="en-US" sz="2400"/>
          </a:p>
          <a:p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FROM Food AS F</a:t>
            </a:r>
            <a:endParaRPr lang="en-US" sz="2400"/>
          </a:p>
          <a:p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JOIN </a:t>
            </a:r>
            <a:r>
              <a:rPr lang="en-US" b="1" dirty="0" err="1">
                <a:latin typeface="Arial" panose="020B0604020202020204"/>
                <a:ea typeface="Calibri" panose="020F0502020204030204"/>
                <a:cs typeface="Arial" panose="020B0604020202020204"/>
              </a:rPr>
              <a:t>IsExchangble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 E1 ON </a:t>
            </a:r>
            <a:r>
              <a:rPr lang="en-US" b="1" dirty="0" err="1">
                <a:latin typeface="Arial" panose="020B0604020202020204"/>
                <a:ea typeface="Calibri" panose="020F0502020204030204"/>
                <a:cs typeface="Arial" panose="020B0604020202020204"/>
              </a:rPr>
              <a:t>F.Food_ID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 = E1.Food_ID AND E1.Exchangable_Item = 'Vegetable'</a:t>
            </a:r>
            <a:endParaRPr lang="en-US" sz="2400"/>
          </a:p>
          <a:p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JOIN </a:t>
            </a:r>
            <a:r>
              <a:rPr lang="en-US" b="1" dirty="0" err="1">
                <a:latin typeface="Arial" panose="020B0604020202020204"/>
                <a:ea typeface="Calibri" panose="020F0502020204030204"/>
                <a:cs typeface="Arial" panose="020B0604020202020204"/>
              </a:rPr>
              <a:t>IsExchangble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 E2 ON </a:t>
            </a:r>
            <a:r>
              <a:rPr lang="en-US" b="1" dirty="0" err="1">
                <a:latin typeface="Arial" panose="020B0604020202020204"/>
                <a:ea typeface="Calibri" panose="020F0502020204030204"/>
                <a:cs typeface="Arial" panose="020B0604020202020204"/>
              </a:rPr>
              <a:t>F.Food_ID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 = E2.Food_ID AND E2.Exchangable_Item = 'Mutton'</a:t>
            </a:r>
            <a:endParaRPr lang="en-US" sz="2400"/>
          </a:p>
          <a:p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JOIN </a:t>
            </a:r>
            <a:r>
              <a:rPr lang="en-US" b="1" err="1">
                <a:latin typeface="Arial" panose="020B0604020202020204"/>
                <a:ea typeface="Calibri" panose="020F0502020204030204"/>
                <a:cs typeface="Arial" panose="020B0604020202020204"/>
              </a:rPr>
              <a:t>Item_Price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 IP1 ON E1.Exchangable_Item = IP1.Exchangable_Item</a:t>
            </a:r>
            <a:endParaRPr lang="en-US" sz="2400"/>
          </a:p>
          <a:p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JOIN </a:t>
            </a:r>
            <a:r>
              <a:rPr lang="en-US" b="1" err="1">
                <a:latin typeface="Arial" panose="020B0604020202020204"/>
                <a:ea typeface="Calibri" panose="020F0502020204030204"/>
                <a:cs typeface="Arial" panose="020B0604020202020204"/>
              </a:rPr>
              <a:t>Item_Price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 IP2 ON E2.Exchangable_Item = IP2.Exchangable_Item</a:t>
            </a:r>
            <a:endParaRPr lang="en-US" sz="2400"/>
          </a:p>
          <a:p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WHERE </a:t>
            </a:r>
            <a:r>
              <a:rPr lang="en-US" b="1" dirty="0" err="1">
                <a:latin typeface="Arial" panose="020B0604020202020204"/>
                <a:ea typeface="Calibri" panose="020F0502020204030204"/>
                <a:cs typeface="Arial" panose="020B0604020202020204"/>
              </a:rPr>
              <a:t>F.Food_Name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 = 'Veg Biryani';</a:t>
            </a:r>
            <a:endParaRPr lang="en-US" sz="2400" dirty="0"/>
          </a:p>
        </p:txBody>
      </p:sp>
      <p:pic>
        <p:nvPicPr>
          <p:cNvPr id="4" name="Picture 3" descr="A screenshot of a computer&#10;&#10;AI-generated content may be incorrect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8865" y="4358308"/>
            <a:ext cx="8988009" cy="18519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42357" y="93036"/>
            <a:ext cx="4481045" cy="57364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4000" dirty="0"/>
              <a:t>Sample Queries</a:t>
            </a:r>
            <a:endParaRPr lang="en-US" sz="4000" b="1" kern="1200" dirty="0"/>
          </a:p>
        </p:txBody>
      </p:sp>
      <p:sp>
        <p:nvSpPr>
          <p:cNvPr id="161" name="Rectangle 160"/>
          <p:cNvSpPr/>
          <p:nvPr/>
        </p:nvSpPr>
        <p:spPr>
          <a:xfrm>
            <a:off x="664574" y="376826"/>
            <a:ext cx="3247572" cy="738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0400" y="837096"/>
            <a:ext cx="1103685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--  19. count the number of customers who purchased more than 1000BDT in each city in ascending order.</a:t>
            </a:r>
            <a:endParaRPr lang="en-US"/>
          </a:p>
          <a:p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SELECT </a:t>
            </a:r>
            <a:r>
              <a:rPr lang="en-US" b="1" err="1">
                <a:latin typeface="Arial" panose="020B0604020202020204"/>
                <a:ea typeface="Calibri" panose="020F0502020204030204"/>
                <a:cs typeface="Arial" panose="020B0604020202020204"/>
              </a:rPr>
              <a:t>C.Customer_ID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, </a:t>
            </a:r>
            <a:r>
              <a:rPr lang="en-US" b="1" err="1">
                <a:latin typeface="Arial" panose="020B0604020202020204"/>
                <a:ea typeface="Calibri" panose="020F0502020204030204"/>
                <a:cs typeface="Arial" panose="020B0604020202020204"/>
              </a:rPr>
              <a:t>C.Customer_Name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, </a:t>
            </a:r>
            <a:r>
              <a:rPr lang="en-US" b="1" err="1">
                <a:latin typeface="Arial" panose="020B0604020202020204"/>
                <a:ea typeface="Calibri" panose="020F0502020204030204"/>
                <a:cs typeface="Arial" panose="020B0604020202020204"/>
              </a:rPr>
              <a:t>C.City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, SUM(</a:t>
            </a:r>
            <a:r>
              <a:rPr lang="en-US" b="1" err="1">
                <a:latin typeface="Arial" panose="020B0604020202020204"/>
                <a:ea typeface="Calibri" panose="020F0502020204030204"/>
                <a:cs typeface="Arial" panose="020B0604020202020204"/>
              </a:rPr>
              <a:t>O.Quantity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 * </a:t>
            </a:r>
            <a:r>
              <a:rPr lang="en-US" b="1" err="1">
                <a:latin typeface="Arial" panose="020B0604020202020204"/>
                <a:ea typeface="Calibri" panose="020F0502020204030204"/>
                <a:cs typeface="Arial" panose="020B0604020202020204"/>
              </a:rPr>
              <a:t>F.Price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) AS </a:t>
            </a:r>
            <a:r>
              <a:rPr lang="en-US" b="1" err="1">
                <a:latin typeface="Arial" panose="020B0604020202020204"/>
                <a:ea typeface="Calibri" panose="020F0502020204030204"/>
                <a:cs typeface="Arial" panose="020B0604020202020204"/>
              </a:rPr>
              <a:t>Total_Spent</a:t>
            </a:r>
            <a:endParaRPr lang="en-US"/>
          </a:p>
          <a:p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FROM Customer C</a:t>
            </a:r>
            <a:endParaRPr lang="en-US"/>
          </a:p>
          <a:p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JOIN </a:t>
            </a:r>
            <a:r>
              <a:rPr lang="en-US" b="1" err="1">
                <a:latin typeface="Arial" panose="020B0604020202020204"/>
                <a:ea typeface="Calibri" panose="020F0502020204030204"/>
                <a:cs typeface="Arial" panose="020B0604020202020204"/>
              </a:rPr>
              <a:t>Customer_Order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 O ON </a:t>
            </a:r>
            <a:r>
              <a:rPr lang="en-US" b="1" err="1">
                <a:latin typeface="Arial" panose="020B0604020202020204"/>
                <a:ea typeface="Calibri" panose="020F0502020204030204"/>
                <a:cs typeface="Arial" panose="020B0604020202020204"/>
              </a:rPr>
              <a:t>C.Customer_ID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 = </a:t>
            </a:r>
            <a:r>
              <a:rPr lang="en-US" b="1" err="1">
                <a:latin typeface="Arial" panose="020B0604020202020204"/>
                <a:ea typeface="Calibri" panose="020F0502020204030204"/>
                <a:cs typeface="Arial" panose="020B0604020202020204"/>
              </a:rPr>
              <a:t>O.Customer_ID</a:t>
            </a:r>
            <a:endParaRPr lang="en-US"/>
          </a:p>
          <a:p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JOIN Food F ON </a:t>
            </a:r>
            <a:r>
              <a:rPr lang="en-US" b="1" err="1">
                <a:latin typeface="Arial" panose="020B0604020202020204"/>
                <a:ea typeface="Calibri" panose="020F0502020204030204"/>
                <a:cs typeface="Arial" panose="020B0604020202020204"/>
              </a:rPr>
              <a:t>O.Food_ID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 = </a:t>
            </a:r>
            <a:r>
              <a:rPr lang="en-US" b="1" err="1">
                <a:latin typeface="Arial" panose="020B0604020202020204"/>
                <a:ea typeface="Calibri" panose="020F0502020204030204"/>
                <a:cs typeface="Arial" panose="020B0604020202020204"/>
              </a:rPr>
              <a:t>F.Food_ID</a:t>
            </a:r>
            <a:endParaRPr lang="en-US"/>
          </a:p>
          <a:p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GROUP BY </a:t>
            </a:r>
            <a:r>
              <a:rPr lang="en-US" b="1" dirty="0" err="1">
                <a:latin typeface="Arial" panose="020B0604020202020204"/>
                <a:ea typeface="Calibri" panose="020F0502020204030204"/>
                <a:cs typeface="Arial" panose="020B0604020202020204"/>
              </a:rPr>
              <a:t>C.Customer_ID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, </a:t>
            </a:r>
            <a:r>
              <a:rPr lang="en-US" b="1" dirty="0" err="1">
                <a:latin typeface="Arial" panose="020B0604020202020204"/>
                <a:ea typeface="Calibri" panose="020F0502020204030204"/>
                <a:cs typeface="Arial" panose="020B0604020202020204"/>
              </a:rPr>
              <a:t>C.Customer_Name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, </a:t>
            </a:r>
            <a:r>
              <a:rPr lang="en-US" b="1" dirty="0" err="1">
                <a:latin typeface="Arial" panose="020B0604020202020204"/>
                <a:ea typeface="Calibri" panose="020F0502020204030204"/>
                <a:cs typeface="Arial" panose="020B0604020202020204"/>
              </a:rPr>
              <a:t>C.City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 HAVING SUM(</a:t>
            </a:r>
            <a:r>
              <a:rPr lang="en-US" b="1" dirty="0" err="1">
                <a:latin typeface="Arial" panose="020B0604020202020204"/>
                <a:ea typeface="Calibri" panose="020F0502020204030204"/>
                <a:cs typeface="Arial" panose="020B0604020202020204"/>
              </a:rPr>
              <a:t>O.Quantity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 * </a:t>
            </a:r>
            <a:r>
              <a:rPr lang="en-US" b="1" dirty="0" err="1">
                <a:latin typeface="Arial" panose="020B0604020202020204"/>
                <a:ea typeface="Calibri" panose="020F0502020204030204"/>
                <a:cs typeface="Arial" panose="020B0604020202020204"/>
              </a:rPr>
              <a:t>F.Price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) &gt; 1000;</a:t>
            </a:r>
            <a:endParaRPr lang="en-US" dirty="0"/>
          </a:p>
        </p:txBody>
      </p:sp>
      <p:pic>
        <p:nvPicPr>
          <p:cNvPr id="4" name="Picture 3" descr="A screenshot of a computer&#10;&#10;AI-generated content may be incorrect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902" y="3040131"/>
            <a:ext cx="11002893" cy="3439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42357" y="93036"/>
            <a:ext cx="4481045" cy="57364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4000" dirty="0"/>
              <a:t>Sample Queries</a:t>
            </a:r>
            <a:endParaRPr lang="en-US" sz="4000" b="1" kern="1200" dirty="0"/>
          </a:p>
        </p:txBody>
      </p:sp>
      <p:sp>
        <p:nvSpPr>
          <p:cNvPr id="161" name="Rectangle 160"/>
          <p:cNvSpPr/>
          <p:nvPr/>
        </p:nvSpPr>
        <p:spPr>
          <a:xfrm>
            <a:off x="664574" y="376826"/>
            <a:ext cx="3247572" cy="738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13791" y="837096"/>
            <a:ext cx="1029693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--  20. Show the top 5 most famous selling item in this restaurant.</a:t>
            </a:r>
            <a:endParaRPr lang="en-US" sz="2400"/>
          </a:p>
          <a:p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SELECT </a:t>
            </a:r>
            <a:r>
              <a:rPr lang="en-US" b="1" dirty="0" err="1">
                <a:latin typeface="Arial" panose="020B0604020202020204"/>
                <a:ea typeface="Calibri" panose="020F0502020204030204"/>
                <a:cs typeface="Arial" panose="020B0604020202020204"/>
              </a:rPr>
              <a:t>F.Item_ID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, </a:t>
            </a:r>
            <a:r>
              <a:rPr lang="en-US" b="1" dirty="0" err="1">
                <a:latin typeface="Arial" panose="020B0604020202020204"/>
                <a:ea typeface="Calibri" panose="020F0502020204030204"/>
                <a:cs typeface="Arial" panose="020B0604020202020204"/>
              </a:rPr>
              <a:t>F.Food_ID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, </a:t>
            </a:r>
            <a:r>
              <a:rPr lang="en-US" b="1" dirty="0" err="1">
                <a:latin typeface="Arial" panose="020B0604020202020204"/>
                <a:ea typeface="Calibri" panose="020F0502020204030204"/>
                <a:cs typeface="Arial" panose="020B0604020202020204"/>
              </a:rPr>
              <a:t>F.Food_Name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, SUM(</a:t>
            </a:r>
            <a:r>
              <a:rPr lang="en-US" b="1" dirty="0" err="1">
                <a:latin typeface="Arial" panose="020B0604020202020204"/>
                <a:ea typeface="Calibri" panose="020F0502020204030204"/>
                <a:cs typeface="Arial" panose="020B0604020202020204"/>
              </a:rPr>
              <a:t>O.Quantity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) AS </a:t>
            </a:r>
            <a:r>
              <a:rPr lang="en-US" b="1" dirty="0" err="1">
                <a:latin typeface="Arial" panose="020B0604020202020204"/>
                <a:ea typeface="Calibri" panose="020F0502020204030204"/>
                <a:cs typeface="Arial" panose="020B0604020202020204"/>
              </a:rPr>
              <a:t>Total_Quantity_Sold</a:t>
            </a:r>
            <a:endParaRPr lang="en-US" sz="2400" err="1"/>
          </a:p>
          <a:p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FROM Food F</a:t>
            </a:r>
            <a:endParaRPr lang="en-US" sz="2400"/>
          </a:p>
          <a:p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JOIN </a:t>
            </a:r>
            <a:r>
              <a:rPr lang="en-US" b="1" dirty="0" err="1">
                <a:latin typeface="Arial" panose="020B0604020202020204"/>
                <a:ea typeface="Calibri" panose="020F0502020204030204"/>
                <a:cs typeface="Arial" panose="020B0604020202020204"/>
              </a:rPr>
              <a:t>Customer_Order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 O ON F.Food_ID = O.Food_ID</a:t>
            </a:r>
            <a:endParaRPr lang="en-US" sz="2400"/>
          </a:p>
          <a:p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GROUP BY </a:t>
            </a:r>
            <a:r>
              <a:rPr lang="en-US" b="1" dirty="0" err="1">
                <a:latin typeface="Arial" panose="020B0604020202020204"/>
                <a:ea typeface="Calibri" panose="020F0502020204030204"/>
                <a:cs typeface="Arial" panose="020B0604020202020204"/>
              </a:rPr>
              <a:t>F.Food_ID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, </a:t>
            </a:r>
            <a:r>
              <a:rPr lang="en-US" b="1" dirty="0" err="1">
                <a:latin typeface="Arial" panose="020B0604020202020204"/>
                <a:ea typeface="Calibri" panose="020F0502020204030204"/>
                <a:cs typeface="Arial" panose="020B0604020202020204"/>
              </a:rPr>
              <a:t>F.Food_Name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 ORDER BY </a:t>
            </a:r>
            <a:r>
              <a:rPr lang="en-US" b="1" dirty="0" err="1">
                <a:latin typeface="Arial" panose="020B0604020202020204"/>
                <a:ea typeface="Calibri" panose="020F0502020204030204"/>
                <a:cs typeface="Arial" panose="020B0604020202020204"/>
              </a:rPr>
              <a:t>Total_Quantity_Sold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 DESC LIMIT 5;</a:t>
            </a:r>
            <a:endParaRPr lang="en-US" dirty="0"/>
          </a:p>
        </p:txBody>
      </p:sp>
      <p:pic>
        <p:nvPicPr>
          <p:cNvPr id="5" name="Picture 4" descr="A screenshot of a computer&#10;&#10;AI-generated content may be incorrect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8633" y="2841003"/>
            <a:ext cx="8785777" cy="29871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0976" y="517497"/>
            <a:ext cx="4676250" cy="2468880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6710" y="2453199"/>
            <a:ext cx="7928421" cy="320433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b="1" dirty="0">
                <a:latin typeface="Calibri" panose="020F0502020204030204"/>
                <a:ea typeface="Calibri" panose="020F0502020204030204"/>
                <a:cs typeface="Calibri" panose="020F0502020204030204"/>
              </a:rPr>
              <a:t>The Restaurant Management System developed in this project effectively demonstrates how relational databases can be used to model, manage, and optimize real-world restaurant operations. Through the use of structured SQL tables, well-defined relationships, and meaningful queries, the system supports essential functionalities such as handling customer data, managing reservations, processing orders, tracking inventory, managing payments, and organizing staff information.</a:t>
            </a:r>
            <a:endParaRPr lang="en-US" sz="2000"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0976" y="598777"/>
            <a:ext cx="4676250" cy="2468880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ectangle 160"/>
          <p:cNvSpPr/>
          <p:nvPr/>
        </p:nvSpPr>
        <p:spPr>
          <a:xfrm>
            <a:off x="585470" y="615950"/>
            <a:ext cx="1512570" cy="16446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dirty="0"/>
          </a:p>
        </p:txBody>
      </p:sp>
      <p:sp>
        <p:nvSpPr>
          <p:cNvPr id="3" name="Rectangles 2"/>
          <p:cNvSpPr/>
          <p:nvPr/>
        </p:nvSpPr>
        <p:spPr>
          <a:xfrm>
            <a:off x="13688695" y="-3810"/>
            <a:ext cx="12201525" cy="6854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" name="Picture 4" descr="ezgif-8e99a962e4453b"/>
          <p:cNvPicPr>
            <a:picLocks noChangeAspect="1"/>
          </p:cNvPicPr>
          <p:nvPr/>
        </p:nvPicPr>
        <p:blipFill>
          <a:blip r:embed="rId1">
            <a:alphaModFix amt="39000"/>
          </a:blip>
          <a:stretch>
            <a:fillRect/>
          </a:stretch>
        </p:blipFill>
        <p:spPr>
          <a:xfrm>
            <a:off x="13688695" y="0"/>
            <a:ext cx="12201525" cy="68510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06565" y="1713461"/>
            <a:ext cx="6446674" cy="360506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solidFill>
                  <a:srgbClr val="FFFFFF"/>
                </a:solidFill>
              </a:rPr>
              <a:t>Restaurant </a:t>
            </a:r>
            <a:r>
              <a:rPr lang="en-US" dirty="0">
                <a:solidFill>
                  <a:srgbClr val="FFFFFF"/>
                </a:solidFill>
              </a:rPr>
              <a:t>Management System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570738" y="978408"/>
            <a:ext cx="3410712" cy="53766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Objective</a:t>
            </a:r>
            <a:endParaRPr lang="en-US" sz="4000" b="1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2"/>
          <p:cNvSpPr txBox="1"/>
          <p:nvPr/>
        </p:nvSpPr>
        <p:spPr>
          <a:xfrm>
            <a:off x="4587567" y="748502"/>
            <a:ext cx="7129707" cy="5367092"/>
          </a:xfrm>
          <a:prstGeom prst="rect">
            <a:avLst/>
          </a:prstGeom>
          <a:noFill/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normAutofit/>
          </a:bodyPr>
          <a:lstStyle/>
          <a:p>
            <a:pPr indent="-228600" algn="just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In today's fast-paced food and hospitality industry, efficient data management plays a crucial role in ensuring customer satisfaction and streamlined operations. This project presents the design and implementation of a Restaurant Management System using a MySQL relational database. The system incorporates essential functionalities such as customer and waiter management, food item cataloging, order processing, billing, and table reservations.</a:t>
            </a:r>
            <a:endParaRPr lang="en-US" dirty="0">
              <a:solidFill>
                <a:schemeClr val="bg1"/>
              </a:solidFill>
            </a:endParaRP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>
              <a:solidFill>
                <a:schemeClr val="bg1"/>
              </a:solidFill>
            </a:endParaRPr>
          </a:p>
          <a:p>
            <a:pPr indent="-228600" algn="just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With carefully designed tables and relationships—such as Customer, Food, </a:t>
            </a:r>
            <a:r>
              <a:rPr lang="en-US" b="1" dirty="0" err="1">
                <a:solidFill>
                  <a:schemeClr val="bg1"/>
                </a:solidFill>
              </a:rPr>
              <a:t>Customer_Order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 err="1">
                <a:solidFill>
                  <a:schemeClr val="bg1"/>
                </a:solidFill>
              </a:rPr>
              <a:t>Reserve_Table</a:t>
            </a:r>
            <a:r>
              <a:rPr lang="en-US" b="1" dirty="0">
                <a:solidFill>
                  <a:schemeClr val="bg1"/>
                </a:solidFill>
              </a:rPr>
              <a:t>, and Payment—this system models real-world restaurant operations. Advanced SQL queries have been used to extract meaningful insights such as top-selling items, customer spending behavior, and available tables, which help in decision-making and business optimization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8" name="Picture 7" descr="A computer screen shot of a blue screen&#10;&#10;AI-generated content may be incorrect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82" y="1962593"/>
            <a:ext cx="3407229" cy="3596368"/>
          </a:xfrm>
          <a:prstGeom prst="rect">
            <a:avLst/>
          </a:prstGeom>
        </p:spPr>
      </p:pic>
      <p:sp>
        <p:nvSpPr>
          <p:cNvPr id="38" name="Rectangles 37"/>
          <p:cNvSpPr/>
          <p:nvPr/>
        </p:nvSpPr>
        <p:spPr>
          <a:xfrm>
            <a:off x="0" y="8014970"/>
            <a:ext cx="12201525" cy="6854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4253865" y="8195945"/>
            <a:ext cx="3674745" cy="6832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Functionalities</a:t>
            </a:r>
            <a:endParaRPr lang="en-US" sz="4000" b="1" kern="1200" dirty="0">
              <a:latin typeface="+mj-lt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714693" y="8567420"/>
            <a:ext cx="5638800" cy="1508760"/>
            <a:chOff x="2795" y="1070"/>
            <a:chExt cx="8880" cy="2376"/>
          </a:xfrm>
        </p:grpSpPr>
        <p:grpSp>
          <p:nvGrpSpPr>
            <p:cNvPr id="9" name="Group 8"/>
            <p:cNvGrpSpPr/>
            <p:nvPr/>
          </p:nvGrpSpPr>
          <p:grpSpPr>
            <a:xfrm>
              <a:off x="6342" y="1070"/>
              <a:ext cx="1786" cy="1786"/>
              <a:chOff x="4832" y="2536"/>
              <a:chExt cx="3600" cy="360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5448" y="3152"/>
                <a:ext cx="2368" cy="2368"/>
              </a:xfrm>
              <a:prstGeom prst="ellipse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pic>
            <p:nvPicPr>
              <p:cNvPr id="11" name="Picture 10" descr="pngtree-minimalist-user-icon-vector-png-image_2049585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32" y="2536"/>
                <a:ext cx="3600" cy="3600"/>
              </a:xfrm>
              <a:prstGeom prst="rect">
                <a:avLst/>
              </a:prstGeom>
            </p:spPr>
          </p:pic>
        </p:grpSp>
        <p:sp>
          <p:nvSpPr>
            <p:cNvPr id="39" name="Text Box 38"/>
            <p:cNvSpPr txBox="1"/>
            <p:nvPr/>
          </p:nvSpPr>
          <p:spPr>
            <a:xfrm>
              <a:off x="2795" y="2528"/>
              <a:ext cx="8880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1600" b="1"/>
                <a:t>Customer Handling</a:t>
              </a:r>
              <a:endParaRPr lang="en-US" sz="1600" b="1"/>
            </a:p>
            <a:p>
              <a:pPr algn="ctr"/>
              <a:r>
                <a:rPr lang="en-US" altLang="en-US" sz="1600"/>
                <a:t>Store and manage customer details.</a:t>
              </a:r>
              <a:endParaRPr lang="en-US" altLang="en-US" sz="160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714693" y="10164445"/>
            <a:ext cx="5638800" cy="1428115"/>
            <a:chOff x="2130" y="3012"/>
            <a:chExt cx="8880" cy="2249"/>
          </a:xfrm>
        </p:grpSpPr>
        <p:grpSp>
          <p:nvGrpSpPr>
            <p:cNvPr id="12" name="Group 11"/>
            <p:cNvGrpSpPr/>
            <p:nvPr/>
          </p:nvGrpSpPr>
          <p:grpSpPr>
            <a:xfrm>
              <a:off x="5905" y="3012"/>
              <a:ext cx="1330" cy="1330"/>
              <a:chOff x="7176" y="2073"/>
              <a:chExt cx="4394" cy="4394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7176" y="2073"/>
                <a:ext cx="4394" cy="4394"/>
              </a:xfrm>
              <a:prstGeom prst="ellipse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pic>
            <p:nvPicPr>
              <p:cNvPr id="14" name="Picture 13" descr="pngtree-reserved-icon-on-white-background-png-image_492405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09" y="2206"/>
                <a:ext cx="4128" cy="4128"/>
              </a:xfrm>
              <a:prstGeom prst="rect">
                <a:avLst/>
              </a:prstGeom>
            </p:spPr>
          </p:pic>
        </p:grpSp>
        <p:sp>
          <p:nvSpPr>
            <p:cNvPr id="40" name="Text Box 39"/>
            <p:cNvSpPr txBox="1"/>
            <p:nvPr/>
          </p:nvSpPr>
          <p:spPr>
            <a:xfrm>
              <a:off x="2130" y="4343"/>
              <a:ext cx="8880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600" b="1"/>
                <a:t>Table Reservation</a:t>
              </a:r>
              <a:endParaRPr lang="en-US" altLang="en-US" sz="1600" b="1"/>
            </a:p>
            <a:p>
              <a:pPr algn="ctr"/>
              <a:r>
                <a:rPr lang="en-US" altLang="en-US" sz="1600"/>
                <a:t>Reserve and track table availability.</a:t>
              </a:r>
              <a:endParaRPr lang="en-US" altLang="en-US" sz="160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14693" y="11686540"/>
            <a:ext cx="5638800" cy="1435100"/>
            <a:chOff x="2098" y="4915"/>
            <a:chExt cx="8880" cy="2260"/>
          </a:xfrm>
        </p:grpSpPr>
        <p:grpSp>
          <p:nvGrpSpPr>
            <p:cNvPr id="17" name="Group 16"/>
            <p:cNvGrpSpPr/>
            <p:nvPr/>
          </p:nvGrpSpPr>
          <p:grpSpPr>
            <a:xfrm>
              <a:off x="5873" y="4915"/>
              <a:ext cx="1330" cy="1330"/>
              <a:chOff x="6973" y="4753"/>
              <a:chExt cx="1820" cy="1820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6973" y="4753"/>
                <a:ext cx="1820" cy="1820"/>
              </a:xfrm>
              <a:prstGeom prst="ellipse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pic>
            <p:nvPicPr>
              <p:cNvPr id="15" name="Picture 14" descr="pngtree-menu-icon-background-white-illustration-png-image_4644901"/>
              <p:cNvPicPr>
                <a:picLocks noChangeAspect="1"/>
              </p:cNvPicPr>
              <p:nvPr/>
            </p:nvPicPr>
            <p:blipFill>
              <a:blip r:embed="rId5"/>
              <a:srcRect l="28183" t="19397" r="28332" b="29375"/>
              <a:stretch>
                <a:fillRect/>
              </a:stretch>
            </p:blipFill>
            <p:spPr>
              <a:xfrm>
                <a:off x="7297" y="4985"/>
                <a:ext cx="1168" cy="1376"/>
              </a:xfrm>
              <a:prstGeom prst="rect">
                <a:avLst/>
              </a:prstGeom>
            </p:spPr>
          </p:pic>
        </p:grpSp>
        <p:sp>
          <p:nvSpPr>
            <p:cNvPr id="43" name="Text Box 42"/>
            <p:cNvSpPr txBox="1"/>
            <p:nvPr/>
          </p:nvSpPr>
          <p:spPr>
            <a:xfrm>
              <a:off x="2098" y="6257"/>
              <a:ext cx="8880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600" b="1"/>
                <a:t>Menu Management</a:t>
              </a:r>
              <a:endParaRPr lang="en-US" altLang="en-US" sz="1600" b="1"/>
            </a:p>
            <a:p>
              <a:pPr algn="ctr"/>
              <a:r>
                <a:rPr lang="en-US" altLang="en-US" sz="1600"/>
                <a:t>Maintain food items, categories, and prices.</a:t>
              </a:r>
              <a:endParaRPr lang="en-US" altLang="en-US" sz="160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714693" y="13126720"/>
            <a:ext cx="5638800" cy="1452880"/>
            <a:chOff x="2102" y="6601"/>
            <a:chExt cx="8880" cy="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877" y="6601"/>
              <a:ext cx="1330" cy="1330"/>
              <a:chOff x="9485" y="4857"/>
              <a:chExt cx="1820" cy="1820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9485" y="4857"/>
                <a:ext cx="1820" cy="1820"/>
              </a:xfrm>
              <a:prstGeom prst="ellipse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pic>
            <p:nvPicPr>
              <p:cNvPr id="18" name="Picture 17" descr="restaurant-03-512-ezgif.com-webp-to-png-converter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16" y="4936"/>
                <a:ext cx="1534" cy="1534"/>
              </a:xfrm>
              <a:prstGeom prst="rect">
                <a:avLst/>
              </a:prstGeom>
            </p:spPr>
          </p:pic>
        </p:grpSp>
        <p:sp>
          <p:nvSpPr>
            <p:cNvPr id="44" name="Text Box 43"/>
            <p:cNvSpPr txBox="1"/>
            <p:nvPr/>
          </p:nvSpPr>
          <p:spPr>
            <a:xfrm>
              <a:off x="2102" y="7971"/>
              <a:ext cx="8880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600" b="1"/>
                <a:t>Order System</a:t>
              </a:r>
              <a:endParaRPr lang="en-US" altLang="en-US" sz="1600" b="1"/>
            </a:p>
            <a:p>
              <a:pPr algn="ctr"/>
              <a:r>
                <a:rPr lang="en-US" altLang="en-US" sz="1600"/>
                <a:t>Record food orders by customers.</a:t>
              </a:r>
              <a:endParaRPr lang="en-US" altLang="en-US" sz="160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6167755" y="8567420"/>
            <a:ext cx="5638800" cy="1500505"/>
            <a:chOff x="8321" y="2179"/>
            <a:chExt cx="8880" cy="2363"/>
          </a:xfrm>
        </p:grpSpPr>
        <p:grpSp>
          <p:nvGrpSpPr>
            <p:cNvPr id="26" name="Group 25"/>
            <p:cNvGrpSpPr/>
            <p:nvPr/>
          </p:nvGrpSpPr>
          <p:grpSpPr>
            <a:xfrm>
              <a:off x="11984" y="2179"/>
              <a:ext cx="1554" cy="1554"/>
              <a:chOff x="3728" y="5220"/>
              <a:chExt cx="2128" cy="2128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3882" y="5374"/>
                <a:ext cx="1820" cy="1820"/>
              </a:xfrm>
              <a:prstGeom prst="ellipse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pic>
            <p:nvPicPr>
              <p:cNvPr id="24" name="Picture 23" descr="pngtree-waiter-line-icon-png-image_90163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28" y="5220"/>
                <a:ext cx="2128" cy="2128"/>
              </a:xfrm>
              <a:prstGeom prst="rect">
                <a:avLst/>
              </a:prstGeom>
            </p:spPr>
          </p:pic>
        </p:grpSp>
        <p:sp>
          <p:nvSpPr>
            <p:cNvPr id="45" name="Text Box 44"/>
            <p:cNvSpPr txBox="1"/>
            <p:nvPr/>
          </p:nvSpPr>
          <p:spPr>
            <a:xfrm>
              <a:off x="8321" y="3624"/>
              <a:ext cx="8880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600" b="1"/>
                <a:t>Billing</a:t>
              </a:r>
              <a:endParaRPr lang="en-US" altLang="en-US" sz="1600" b="1"/>
            </a:p>
            <a:p>
              <a:pPr algn="ctr"/>
              <a:r>
                <a:rPr lang="en-US" altLang="en-US" sz="1600"/>
                <a:t>Calculate and manage payment details.</a:t>
              </a:r>
              <a:endParaRPr lang="en-US" altLang="en-US" sz="160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167755" y="10102215"/>
            <a:ext cx="5638800" cy="1428750"/>
            <a:chOff x="8264" y="4083"/>
            <a:chExt cx="8880" cy="2250"/>
          </a:xfrm>
        </p:grpSpPr>
        <p:grpSp>
          <p:nvGrpSpPr>
            <p:cNvPr id="23" name="Group 22"/>
            <p:cNvGrpSpPr/>
            <p:nvPr/>
          </p:nvGrpSpPr>
          <p:grpSpPr>
            <a:xfrm>
              <a:off x="12033" y="4083"/>
              <a:ext cx="1342" cy="1342"/>
              <a:chOff x="6514" y="4209"/>
              <a:chExt cx="1838" cy="1838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6532" y="4209"/>
                <a:ext cx="1820" cy="1820"/>
              </a:xfrm>
              <a:prstGeom prst="ellipse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pic>
            <p:nvPicPr>
              <p:cNvPr id="21" name="Picture 20" descr="pngtree-document-billing-icon-vector-design-template-png-image_523550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14" y="4225"/>
                <a:ext cx="1822" cy="1822"/>
              </a:xfrm>
              <a:prstGeom prst="rect">
                <a:avLst/>
              </a:prstGeom>
            </p:spPr>
          </p:pic>
        </p:grpSp>
        <p:sp>
          <p:nvSpPr>
            <p:cNvPr id="46" name="Text Box 45"/>
            <p:cNvSpPr txBox="1"/>
            <p:nvPr/>
          </p:nvSpPr>
          <p:spPr>
            <a:xfrm>
              <a:off x="8264" y="5415"/>
              <a:ext cx="8880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600" b="1"/>
                <a:t>Waiter Info</a:t>
              </a:r>
              <a:endParaRPr lang="en-US" altLang="en-US" sz="1600" b="1"/>
            </a:p>
            <a:p>
              <a:pPr algn="ctr"/>
              <a:r>
                <a:rPr lang="en-US" altLang="en-US" sz="1600"/>
                <a:t>Store waiter data and table assignments.</a:t>
              </a:r>
              <a:endParaRPr lang="en-US" altLang="en-US" sz="160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167755" y="11565255"/>
            <a:ext cx="5638800" cy="1414780"/>
            <a:chOff x="8233" y="5951"/>
            <a:chExt cx="8880" cy="2228"/>
          </a:xfrm>
        </p:grpSpPr>
        <p:grpSp>
          <p:nvGrpSpPr>
            <p:cNvPr id="32" name="Group 31"/>
            <p:cNvGrpSpPr/>
            <p:nvPr/>
          </p:nvGrpSpPr>
          <p:grpSpPr>
            <a:xfrm>
              <a:off x="12008" y="5951"/>
              <a:ext cx="1330" cy="1330"/>
              <a:chOff x="6268" y="4542"/>
              <a:chExt cx="1820" cy="1820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6268" y="4542"/>
                <a:ext cx="1820" cy="1820"/>
              </a:xfrm>
              <a:prstGeom prst="ellipse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pic>
            <p:nvPicPr>
              <p:cNvPr id="28" name="Picture 27" descr="pngtree-report-line-icon-png-image_913793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35" y="4609"/>
                <a:ext cx="1686" cy="1686"/>
              </a:xfrm>
              <a:prstGeom prst="rect">
                <a:avLst/>
              </a:prstGeom>
            </p:spPr>
          </p:pic>
        </p:grpSp>
        <p:sp>
          <p:nvSpPr>
            <p:cNvPr id="47" name="Text Box 46"/>
            <p:cNvSpPr txBox="1"/>
            <p:nvPr/>
          </p:nvSpPr>
          <p:spPr>
            <a:xfrm>
              <a:off x="8233" y="7261"/>
              <a:ext cx="8880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600" b="1"/>
                <a:t>Reporting</a:t>
              </a:r>
              <a:endParaRPr lang="en-US" altLang="en-US" sz="1600" b="1"/>
            </a:p>
            <a:p>
              <a:pPr algn="ctr"/>
              <a:r>
                <a:rPr lang="en-US" altLang="en-US" sz="1600"/>
                <a:t>Show top-selling items, customer spend, and city stats.</a:t>
              </a:r>
              <a:endParaRPr lang="en-US" altLang="en-US" sz="160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167755" y="13014325"/>
            <a:ext cx="5638800" cy="1446530"/>
            <a:chOff x="8209" y="7721"/>
            <a:chExt cx="8880" cy="2278"/>
          </a:xfrm>
        </p:grpSpPr>
        <p:grpSp>
          <p:nvGrpSpPr>
            <p:cNvPr id="36" name="Group 35"/>
            <p:cNvGrpSpPr/>
            <p:nvPr/>
          </p:nvGrpSpPr>
          <p:grpSpPr>
            <a:xfrm>
              <a:off x="11984" y="7721"/>
              <a:ext cx="1330" cy="1330"/>
              <a:chOff x="4504" y="4762"/>
              <a:chExt cx="1820" cy="1820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4504" y="4762"/>
                <a:ext cx="1820" cy="1820"/>
              </a:xfrm>
              <a:prstGeom prst="ellipse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pic>
            <p:nvPicPr>
              <p:cNvPr id="34" name="Picture 33" descr="pngtree-data-processing-icon-flat-design-database-icon-data-management-network-vector-png-image_24067114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44" y="4995"/>
                <a:ext cx="1445" cy="1418"/>
              </a:xfrm>
              <a:prstGeom prst="rect">
                <a:avLst/>
              </a:prstGeom>
            </p:spPr>
          </p:pic>
        </p:grpSp>
        <p:sp>
          <p:nvSpPr>
            <p:cNvPr id="48" name="Text Box 47"/>
            <p:cNvSpPr txBox="1"/>
            <p:nvPr/>
          </p:nvSpPr>
          <p:spPr>
            <a:xfrm>
              <a:off x="8209" y="9081"/>
              <a:ext cx="8880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600" b="1"/>
                <a:t>Database Operations</a:t>
              </a:r>
              <a:endParaRPr lang="en-US" altLang="en-US" sz="1600" b="1"/>
            </a:p>
            <a:p>
              <a:pPr algn="ctr"/>
              <a:r>
                <a:rPr lang="en-US" altLang="en-US" sz="1600"/>
                <a:t>Support updates, renaming, and modifications.	</a:t>
              </a:r>
              <a:endParaRPr lang="en-US" altLang="en-US" sz="1600"/>
            </a:p>
          </p:txBody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9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ectangle 160"/>
          <p:cNvSpPr/>
          <p:nvPr/>
        </p:nvSpPr>
        <p:spPr>
          <a:xfrm>
            <a:off x="585470" y="-7400290"/>
            <a:ext cx="1512570" cy="16446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dirty="0"/>
          </a:p>
        </p:txBody>
      </p:sp>
      <p:sp>
        <p:nvSpPr>
          <p:cNvPr id="3" name="Rectangles 2"/>
          <p:cNvSpPr/>
          <p:nvPr/>
        </p:nvSpPr>
        <p:spPr>
          <a:xfrm>
            <a:off x="13688695" y="-3810"/>
            <a:ext cx="12201525" cy="6854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" name="Picture 4" descr="ezgif-8e99a962e4453b"/>
          <p:cNvPicPr>
            <a:picLocks noChangeAspect="1"/>
          </p:cNvPicPr>
          <p:nvPr/>
        </p:nvPicPr>
        <p:blipFill>
          <a:blip r:embed="rId1">
            <a:alphaModFix amt="39000"/>
          </a:blip>
          <a:stretch>
            <a:fillRect/>
          </a:stretch>
        </p:blipFill>
        <p:spPr>
          <a:xfrm>
            <a:off x="13688695" y="0"/>
            <a:ext cx="12201525" cy="68510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06565" y="1713461"/>
            <a:ext cx="6446674" cy="360506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solidFill>
                  <a:srgbClr val="FFFFFF"/>
                </a:solidFill>
              </a:rPr>
              <a:t>Restaurant </a:t>
            </a:r>
            <a:r>
              <a:rPr lang="en-US" dirty="0">
                <a:solidFill>
                  <a:srgbClr val="FFFFFF"/>
                </a:solidFill>
              </a:rPr>
              <a:t>Management System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570738" y="-7037832"/>
            <a:ext cx="3410712" cy="53766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Objective</a:t>
            </a:r>
            <a:endParaRPr lang="en-US" sz="4000" b="1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2"/>
          <p:cNvSpPr txBox="1"/>
          <p:nvPr/>
        </p:nvSpPr>
        <p:spPr>
          <a:xfrm>
            <a:off x="4587567" y="-7267738"/>
            <a:ext cx="7129707" cy="5367092"/>
          </a:xfrm>
          <a:prstGeom prst="rect">
            <a:avLst/>
          </a:prstGeom>
          <a:noFill/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normAutofit/>
          </a:bodyPr>
          <a:lstStyle/>
          <a:p>
            <a:pPr indent="-228600" algn="just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In today's fast-paced food and hospitality industry, efficient data management plays a crucial role in ensuring customer satisfaction and streamlined operations. This project presents the design and implementation of a Restaurant Management System using a MySQL relational database. The system incorporates essential functionalities such as customer and waiter management, food item cataloging, order processing, billing, and table reservations.</a:t>
            </a:r>
            <a:endParaRPr lang="en-US" dirty="0">
              <a:solidFill>
                <a:schemeClr val="bg1"/>
              </a:solidFill>
            </a:endParaRP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>
              <a:solidFill>
                <a:schemeClr val="bg1"/>
              </a:solidFill>
            </a:endParaRPr>
          </a:p>
          <a:p>
            <a:pPr indent="-228600" algn="just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With carefully designed tables and relationships—such as Customer, Food, </a:t>
            </a:r>
            <a:r>
              <a:rPr lang="en-US" b="1" dirty="0" err="1">
                <a:solidFill>
                  <a:schemeClr val="bg1"/>
                </a:solidFill>
              </a:rPr>
              <a:t>Customer_Order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 err="1">
                <a:solidFill>
                  <a:schemeClr val="bg1"/>
                </a:solidFill>
              </a:rPr>
              <a:t>Reserve_Table</a:t>
            </a:r>
            <a:r>
              <a:rPr lang="en-US" b="1" dirty="0">
                <a:solidFill>
                  <a:schemeClr val="bg1"/>
                </a:solidFill>
              </a:rPr>
              <a:t>, and Payment—this system models real-world restaurant operations. Advanced SQL queries have been used to extract meaningful insights such as top-selling items, customer spending behavior, and available tables, which help in decision-making and business optimization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8" name="Picture 7" descr="A computer screen shot of a blue screen&#10;&#10;AI-generated content may be incorrect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82" y="-6053647"/>
            <a:ext cx="3407229" cy="3596368"/>
          </a:xfrm>
          <a:prstGeom prst="rect">
            <a:avLst/>
          </a:prstGeom>
        </p:spPr>
      </p:pic>
      <p:sp>
        <p:nvSpPr>
          <p:cNvPr id="38" name="Rectangles 37"/>
          <p:cNvSpPr/>
          <p:nvPr/>
        </p:nvSpPr>
        <p:spPr>
          <a:xfrm>
            <a:off x="0" y="-1270"/>
            <a:ext cx="12201525" cy="6854190"/>
          </a:xfrm>
          <a:prstGeom prst="rect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4253865" y="179705"/>
            <a:ext cx="3674745" cy="6832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</a:rPr>
              <a:t>Functionalities</a:t>
            </a:r>
            <a:endParaRPr lang="en-US" sz="4000" b="1" kern="12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714693" y="551180"/>
            <a:ext cx="5638800" cy="1508760"/>
            <a:chOff x="2795" y="1070"/>
            <a:chExt cx="8880" cy="2376"/>
          </a:xfrm>
        </p:grpSpPr>
        <p:grpSp>
          <p:nvGrpSpPr>
            <p:cNvPr id="9" name="Group 8"/>
            <p:cNvGrpSpPr/>
            <p:nvPr/>
          </p:nvGrpSpPr>
          <p:grpSpPr>
            <a:xfrm>
              <a:off x="6342" y="1070"/>
              <a:ext cx="1786" cy="1786"/>
              <a:chOff x="4832" y="2536"/>
              <a:chExt cx="3600" cy="360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5448" y="3152"/>
                <a:ext cx="2368" cy="2368"/>
              </a:xfrm>
              <a:prstGeom prst="ellipse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pic>
            <p:nvPicPr>
              <p:cNvPr id="11" name="Picture 10" descr="pngtree-minimalist-user-icon-vector-png-image_2049585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32" y="2536"/>
                <a:ext cx="3600" cy="3600"/>
              </a:xfrm>
              <a:prstGeom prst="rect">
                <a:avLst/>
              </a:prstGeom>
            </p:spPr>
          </p:pic>
        </p:grpSp>
        <p:sp>
          <p:nvSpPr>
            <p:cNvPr id="39" name="Text Box 38"/>
            <p:cNvSpPr txBox="1"/>
            <p:nvPr/>
          </p:nvSpPr>
          <p:spPr>
            <a:xfrm>
              <a:off x="2795" y="2528"/>
              <a:ext cx="8880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1600" b="1">
                  <a:solidFill>
                    <a:schemeClr val="bg1"/>
                  </a:solidFill>
                </a:rPr>
                <a:t>Customer Handling</a:t>
              </a:r>
              <a:endParaRPr lang="en-US" sz="1600" b="1">
                <a:solidFill>
                  <a:schemeClr val="bg1"/>
                </a:solidFill>
              </a:endParaRPr>
            </a:p>
            <a:p>
              <a:pPr algn="ctr"/>
              <a:r>
                <a:rPr lang="en-US" altLang="en-US" sz="1600">
                  <a:solidFill>
                    <a:schemeClr val="bg1"/>
                  </a:solidFill>
                </a:rPr>
                <a:t>Store and manage customer details.</a:t>
              </a:r>
              <a:endParaRPr lang="en-US" altLang="en-US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714693" y="2148205"/>
            <a:ext cx="5638800" cy="1428115"/>
            <a:chOff x="2130" y="3012"/>
            <a:chExt cx="8880" cy="2249"/>
          </a:xfrm>
        </p:grpSpPr>
        <p:grpSp>
          <p:nvGrpSpPr>
            <p:cNvPr id="12" name="Group 11"/>
            <p:cNvGrpSpPr/>
            <p:nvPr/>
          </p:nvGrpSpPr>
          <p:grpSpPr>
            <a:xfrm>
              <a:off x="5905" y="3012"/>
              <a:ext cx="1330" cy="1330"/>
              <a:chOff x="7176" y="2073"/>
              <a:chExt cx="4394" cy="4394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7176" y="2073"/>
                <a:ext cx="4394" cy="4394"/>
              </a:xfrm>
              <a:prstGeom prst="ellipse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pic>
            <p:nvPicPr>
              <p:cNvPr id="14" name="Picture 13" descr="pngtree-reserved-icon-on-white-background-png-image_492405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09" y="2206"/>
                <a:ext cx="4128" cy="4128"/>
              </a:xfrm>
              <a:prstGeom prst="rect">
                <a:avLst/>
              </a:prstGeom>
            </p:spPr>
          </p:pic>
        </p:grpSp>
        <p:sp>
          <p:nvSpPr>
            <p:cNvPr id="40" name="Text Box 39"/>
            <p:cNvSpPr txBox="1"/>
            <p:nvPr/>
          </p:nvSpPr>
          <p:spPr>
            <a:xfrm>
              <a:off x="2130" y="4343"/>
              <a:ext cx="8880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600" b="1">
                  <a:solidFill>
                    <a:schemeClr val="bg1"/>
                  </a:solidFill>
                </a:rPr>
                <a:t>Table Reservation</a:t>
              </a:r>
              <a:endParaRPr lang="en-US" altLang="en-US" sz="1600" b="1">
                <a:solidFill>
                  <a:schemeClr val="bg1"/>
                </a:solidFill>
              </a:endParaRPr>
            </a:p>
            <a:p>
              <a:pPr algn="ctr"/>
              <a:r>
                <a:rPr lang="en-US" altLang="en-US" sz="1600">
                  <a:solidFill>
                    <a:schemeClr val="bg1"/>
                  </a:solidFill>
                </a:rPr>
                <a:t>Reserve and track table availability.</a:t>
              </a:r>
              <a:endParaRPr lang="en-US" altLang="en-US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14693" y="3670300"/>
            <a:ext cx="5638800" cy="1435100"/>
            <a:chOff x="2098" y="4915"/>
            <a:chExt cx="8880" cy="2260"/>
          </a:xfrm>
        </p:grpSpPr>
        <p:grpSp>
          <p:nvGrpSpPr>
            <p:cNvPr id="17" name="Group 16"/>
            <p:cNvGrpSpPr/>
            <p:nvPr/>
          </p:nvGrpSpPr>
          <p:grpSpPr>
            <a:xfrm>
              <a:off x="5873" y="4915"/>
              <a:ext cx="1330" cy="1330"/>
              <a:chOff x="6973" y="4753"/>
              <a:chExt cx="1820" cy="1820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6973" y="4753"/>
                <a:ext cx="1820" cy="1820"/>
              </a:xfrm>
              <a:prstGeom prst="ellipse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pic>
            <p:nvPicPr>
              <p:cNvPr id="15" name="Picture 14" descr="pngtree-menu-icon-background-white-illustration-png-image_4644901"/>
              <p:cNvPicPr>
                <a:picLocks noChangeAspect="1"/>
              </p:cNvPicPr>
              <p:nvPr/>
            </p:nvPicPr>
            <p:blipFill>
              <a:blip r:embed="rId5"/>
              <a:srcRect l="28183" t="19397" r="28332" b="29375"/>
              <a:stretch>
                <a:fillRect/>
              </a:stretch>
            </p:blipFill>
            <p:spPr>
              <a:xfrm>
                <a:off x="7297" y="4985"/>
                <a:ext cx="1168" cy="1376"/>
              </a:xfrm>
              <a:prstGeom prst="rect">
                <a:avLst/>
              </a:prstGeom>
            </p:spPr>
          </p:pic>
        </p:grpSp>
        <p:sp>
          <p:nvSpPr>
            <p:cNvPr id="43" name="Text Box 42"/>
            <p:cNvSpPr txBox="1"/>
            <p:nvPr/>
          </p:nvSpPr>
          <p:spPr>
            <a:xfrm>
              <a:off x="2098" y="6257"/>
              <a:ext cx="8880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600" b="1">
                  <a:solidFill>
                    <a:schemeClr val="bg1"/>
                  </a:solidFill>
                </a:rPr>
                <a:t>Menu Management</a:t>
              </a:r>
              <a:endParaRPr lang="en-US" altLang="en-US" sz="1600" b="1">
                <a:solidFill>
                  <a:schemeClr val="bg1"/>
                </a:solidFill>
              </a:endParaRPr>
            </a:p>
            <a:p>
              <a:pPr algn="ctr"/>
              <a:r>
                <a:rPr lang="en-US" altLang="en-US" sz="1600">
                  <a:solidFill>
                    <a:schemeClr val="bg1"/>
                  </a:solidFill>
                </a:rPr>
                <a:t>Maintain food items, categories, and prices.</a:t>
              </a:r>
              <a:endParaRPr lang="en-US" altLang="en-US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714693" y="5110480"/>
            <a:ext cx="5638800" cy="1452880"/>
            <a:chOff x="2102" y="6601"/>
            <a:chExt cx="8880" cy="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877" y="6601"/>
              <a:ext cx="1330" cy="1330"/>
              <a:chOff x="9485" y="4857"/>
              <a:chExt cx="1820" cy="1820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9485" y="4857"/>
                <a:ext cx="1820" cy="1820"/>
              </a:xfrm>
              <a:prstGeom prst="ellipse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pic>
            <p:nvPicPr>
              <p:cNvPr id="18" name="Picture 17" descr="restaurant-03-512-ezgif.com-webp-to-png-converter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16" y="4936"/>
                <a:ext cx="1534" cy="1534"/>
              </a:xfrm>
              <a:prstGeom prst="rect">
                <a:avLst/>
              </a:prstGeom>
            </p:spPr>
          </p:pic>
        </p:grpSp>
        <p:sp>
          <p:nvSpPr>
            <p:cNvPr id="44" name="Text Box 43"/>
            <p:cNvSpPr txBox="1"/>
            <p:nvPr/>
          </p:nvSpPr>
          <p:spPr>
            <a:xfrm>
              <a:off x="2102" y="7971"/>
              <a:ext cx="8880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600" b="1">
                  <a:solidFill>
                    <a:schemeClr val="bg1"/>
                  </a:solidFill>
                </a:rPr>
                <a:t>Order System</a:t>
              </a:r>
              <a:endParaRPr lang="en-US" altLang="en-US" sz="1600" b="1">
                <a:solidFill>
                  <a:schemeClr val="bg1"/>
                </a:solidFill>
              </a:endParaRPr>
            </a:p>
            <a:p>
              <a:pPr algn="ctr"/>
              <a:r>
                <a:rPr lang="en-US" altLang="en-US" sz="1600">
                  <a:solidFill>
                    <a:schemeClr val="bg1"/>
                  </a:solidFill>
                </a:rPr>
                <a:t>Record food orders by customers.</a:t>
              </a:r>
              <a:endParaRPr lang="en-US" altLang="en-US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6167755" y="551180"/>
            <a:ext cx="5638800" cy="1500505"/>
            <a:chOff x="8321" y="2179"/>
            <a:chExt cx="8880" cy="2363"/>
          </a:xfrm>
        </p:grpSpPr>
        <p:grpSp>
          <p:nvGrpSpPr>
            <p:cNvPr id="26" name="Group 25"/>
            <p:cNvGrpSpPr/>
            <p:nvPr/>
          </p:nvGrpSpPr>
          <p:grpSpPr>
            <a:xfrm>
              <a:off x="11984" y="2179"/>
              <a:ext cx="1554" cy="1554"/>
              <a:chOff x="3728" y="5220"/>
              <a:chExt cx="2128" cy="2128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3882" y="5374"/>
                <a:ext cx="1820" cy="1820"/>
              </a:xfrm>
              <a:prstGeom prst="ellipse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pic>
            <p:nvPicPr>
              <p:cNvPr id="24" name="Picture 23" descr="pngtree-waiter-line-icon-png-image_90163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28" y="5220"/>
                <a:ext cx="2128" cy="2128"/>
              </a:xfrm>
              <a:prstGeom prst="rect">
                <a:avLst/>
              </a:prstGeom>
            </p:spPr>
          </p:pic>
        </p:grpSp>
        <p:sp>
          <p:nvSpPr>
            <p:cNvPr id="45" name="Text Box 44"/>
            <p:cNvSpPr txBox="1"/>
            <p:nvPr/>
          </p:nvSpPr>
          <p:spPr>
            <a:xfrm>
              <a:off x="8321" y="3624"/>
              <a:ext cx="8880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600" b="1">
                  <a:solidFill>
                    <a:schemeClr val="bg1"/>
                  </a:solidFill>
                </a:rPr>
                <a:t>Billing</a:t>
              </a:r>
              <a:endParaRPr lang="en-US" altLang="en-US" sz="1600" b="1">
                <a:solidFill>
                  <a:schemeClr val="bg1"/>
                </a:solidFill>
              </a:endParaRPr>
            </a:p>
            <a:p>
              <a:pPr algn="ctr"/>
              <a:r>
                <a:rPr lang="en-US" altLang="en-US" sz="1600">
                  <a:solidFill>
                    <a:schemeClr val="bg1"/>
                  </a:solidFill>
                </a:rPr>
                <a:t>Calculate and manage payment details.</a:t>
              </a:r>
              <a:endParaRPr lang="en-US" altLang="en-US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167755" y="2085975"/>
            <a:ext cx="5638800" cy="1428750"/>
            <a:chOff x="8264" y="4083"/>
            <a:chExt cx="8880" cy="2250"/>
          </a:xfrm>
        </p:grpSpPr>
        <p:grpSp>
          <p:nvGrpSpPr>
            <p:cNvPr id="23" name="Group 22"/>
            <p:cNvGrpSpPr/>
            <p:nvPr/>
          </p:nvGrpSpPr>
          <p:grpSpPr>
            <a:xfrm>
              <a:off x="12033" y="4083"/>
              <a:ext cx="1342" cy="1342"/>
              <a:chOff x="6514" y="4209"/>
              <a:chExt cx="1838" cy="1838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6532" y="4209"/>
                <a:ext cx="1820" cy="1820"/>
              </a:xfrm>
              <a:prstGeom prst="ellipse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pic>
            <p:nvPicPr>
              <p:cNvPr id="21" name="Picture 20" descr="pngtree-document-billing-icon-vector-design-template-png-image_523550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14" y="4225"/>
                <a:ext cx="1822" cy="1822"/>
              </a:xfrm>
              <a:prstGeom prst="rect">
                <a:avLst/>
              </a:prstGeom>
            </p:spPr>
          </p:pic>
        </p:grpSp>
        <p:sp>
          <p:nvSpPr>
            <p:cNvPr id="46" name="Text Box 45"/>
            <p:cNvSpPr txBox="1"/>
            <p:nvPr/>
          </p:nvSpPr>
          <p:spPr>
            <a:xfrm>
              <a:off x="8264" y="5415"/>
              <a:ext cx="8880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600" b="1">
                  <a:solidFill>
                    <a:schemeClr val="bg1"/>
                  </a:solidFill>
                </a:rPr>
                <a:t>Waiter Info</a:t>
              </a:r>
              <a:endParaRPr lang="en-US" altLang="en-US" sz="1600" b="1">
                <a:solidFill>
                  <a:schemeClr val="bg1"/>
                </a:solidFill>
              </a:endParaRPr>
            </a:p>
            <a:p>
              <a:pPr algn="ctr"/>
              <a:r>
                <a:rPr lang="en-US" altLang="en-US" sz="1600">
                  <a:solidFill>
                    <a:schemeClr val="bg1"/>
                  </a:solidFill>
                </a:rPr>
                <a:t>Store waiter data and table assignments.</a:t>
              </a:r>
              <a:endParaRPr lang="en-US" altLang="en-US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167755" y="3549015"/>
            <a:ext cx="5638800" cy="1414780"/>
            <a:chOff x="8233" y="5951"/>
            <a:chExt cx="8880" cy="2228"/>
          </a:xfrm>
        </p:grpSpPr>
        <p:grpSp>
          <p:nvGrpSpPr>
            <p:cNvPr id="32" name="Group 31"/>
            <p:cNvGrpSpPr/>
            <p:nvPr/>
          </p:nvGrpSpPr>
          <p:grpSpPr>
            <a:xfrm>
              <a:off x="12008" y="5951"/>
              <a:ext cx="1330" cy="1330"/>
              <a:chOff x="6268" y="4542"/>
              <a:chExt cx="1820" cy="1820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6268" y="4542"/>
                <a:ext cx="1820" cy="1820"/>
              </a:xfrm>
              <a:prstGeom prst="ellipse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pic>
            <p:nvPicPr>
              <p:cNvPr id="28" name="Picture 27" descr="pngtree-report-line-icon-png-image_913793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35" y="4609"/>
                <a:ext cx="1686" cy="1686"/>
              </a:xfrm>
              <a:prstGeom prst="rect">
                <a:avLst/>
              </a:prstGeom>
            </p:spPr>
          </p:pic>
        </p:grpSp>
        <p:sp>
          <p:nvSpPr>
            <p:cNvPr id="47" name="Text Box 46"/>
            <p:cNvSpPr txBox="1"/>
            <p:nvPr/>
          </p:nvSpPr>
          <p:spPr>
            <a:xfrm>
              <a:off x="8233" y="7261"/>
              <a:ext cx="8880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600" b="1">
                  <a:solidFill>
                    <a:schemeClr val="bg1"/>
                  </a:solidFill>
                </a:rPr>
                <a:t>Reporting</a:t>
              </a:r>
              <a:endParaRPr lang="en-US" altLang="en-US" sz="1600" b="1">
                <a:solidFill>
                  <a:schemeClr val="bg1"/>
                </a:solidFill>
              </a:endParaRPr>
            </a:p>
            <a:p>
              <a:pPr algn="ctr"/>
              <a:r>
                <a:rPr lang="en-US" altLang="en-US" sz="1600">
                  <a:solidFill>
                    <a:schemeClr val="bg1"/>
                  </a:solidFill>
                </a:rPr>
                <a:t>Show top-selling items, customer spend, and city stats.</a:t>
              </a:r>
              <a:endParaRPr lang="en-US" altLang="en-US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167755" y="4998085"/>
            <a:ext cx="5638800" cy="1446530"/>
            <a:chOff x="8209" y="7721"/>
            <a:chExt cx="8880" cy="2278"/>
          </a:xfrm>
        </p:grpSpPr>
        <p:grpSp>
          <p:nvGrpSpPr>
            <p:cNvPr id="36" name="Group 35"/>
            <p:cNvGrpSpPr/>
            <p:nvPr/>
          </p:nvGrpSpPr>
          <p:grpSpPr>
            <a:xfrm>
              <a:off x="11984" y="7721"/>
              <a:ext cx="1330" cy="1330"/>
              <a:chOff x="4504" y="4762"/>
              <a:chExt cx="1820" cy="1820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4504" y="4762"/>
                <a:ext cx="1820" cy="1820"/>
              </a:xfrm>
              <a:prstGeom prst="ellipse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pic>
            <p:nvPicPr>
              <p:cNvPr id="34" name="Picture 33" descr="pngtree-data-processing-icon-flat-design-database-icon-data-management-network-vector-png-image_24067114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44" y="4995"/>
                <a:ext cx="1445" cy="1418"/>
              </a:xfrm>
              <a:prstGeom prst="rect">
                <a:avLst/>
              </a:prstGeom>
            </p:spPr>
          </p:pic>
        </p:grpSp>
        <p:sp>
          <p:nvSpPr>
            <p:cNvPr id="48" name="Text Box 47"/>
            <p:cNvSpPr txBox="1"/>
            <p:nvPr/>
          </p:nvSpPr>
          <p:spPr>
            <a:xfrm>
              <a:off x="8209" y="9081"/>
              <a:ext cx="8880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600" b="1">
                  <a:solidFill>
                    <a:schemeClr val="bg1"/>
                  </a:solidFill>
                </a:rPr>
                <a:t>Database Operations</a:t>
              </a:r>
              <a:endParaRPr lang="en-US" altLang="en-US" sz="1600" b="1">
                <a:solidFill>
                  <a:schemeClr val="bg1"/>
                </a:solidFill>
              </a:endParaRPr>
            </a:p>
            <a:p>
              <a:pPr algn="ctr"/>
              <a:r>
                <a:rPr lang="en-US" altLang="en-US" sz="1600">
                  <a:solidFill>
                    <a:schemeClr val="bg1"/>
                  </a:solidFill>
                </a:rPr>
                <a:t>Support updates, renaming, and modifications.	</a:t>
              </a:r>
              <a:endParaRPr lang="en-US" altLang="en-US" sz="1600">
                <a:solidFill>
                  <a:schemeClr val="bg1"/>
                </a:solidFill>
              </a:endParaRPr>
            </a:p>
          </p:txBody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9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9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9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6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 descr="A diagram of a customer service&#10;&#10;AI-generated content may be incorrect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557" y="259806"/>
            <a:ext cx="10870885" cy="64131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42357" y="93036"/>
            <a:ext cx="3674872" cy="581152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4000"/>
              <a:t>ER Diagram</a:t>
            </a:r>
            <a:endParaRPr lang="en-US" sz="4000" b="1" kern="1200" dirty="0">
              <a:latin typeface="+mj-lt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664574" y="376826"/>
            <a:ext cx="3247572" cy="738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 descr="A diagram of a customer&#10;&#10;AI-generated content may be incorrect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951" y="668414"/>
            <a:ext cx="10128009" cy="60045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42357" y="93036"/>
            <a:ext cx="5154698" cy="58468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4000" dirty="0"/>
              <a:t>Schema Diagram</a:t>
            </a:r>
            <a:endParaRPr lang="en-US" sz="4000" b="1" kern="1200" dirty="0">
              <a:latin typeface="+mj-lt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664574" y="376826"/>
            <a:ext cx="3247572" cy="738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42357" y="93036"/>
            <a:ext cx="4481045" cy="57364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4000" dirty="0"/>
              <a:t>Sample Queries</a:t>
            </a:r>
            <a:endParaRPr lang="en-US" sz="4000" b="1" kern="1200" dirty="0"/>
          </a:p>
        </p:txBody>
      </p:sp>
      <p:sp>
        <p:nvSpPr>
          <p:cNvPr id="161" name="Rectangle 160"/>
          <p:cNvSpPr/>
          <p:nvPr/>
        </p:nvSpPr>
        <p:spPr>
          <a:xfrm>
            <a:off x="664574" y="376826"/>
            <a:ext cx="3247572" cy="738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979530" y="837096"/>
            <a:ext cx="62329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b="1">
                <a:latin typeface="Calibri" panose="020F0502020204030204"/>
                <a:ea typeface="Calibri" panose="020F0502020204030204"/>
                <a:cs typeface="Calibri" panose="020F0502020204030204"/>
              </a:rPr>
              <a:t>-- 1. Find the waiters details whose name starts with 'Don'.</a:t>
            </a:r>
            <a:endParaRPr lang="en-US">
              <a:latin typeface="Bierstadt"/>
              <a:ea typeface="Calibri" panose="020F0502020204030204"/>
              <a:cs typeface="Calibri" panose="020F0502020204030204"/>
            </a:endParaRPr>
          </a:p>
          <a:p>
            <a:r>
              <a:rPr lang="en-US" b="1" dirty="0">
                <a:latin typeface="Calibri" panose="020F0502020204030204"/>
                <a:ea typeface="Calibri" panose="020F0502020204030204"/>
                <a:cs typeface="Calibri" panose="020F0502020204030204"/>
              </a:rPr>
              <a:t>SELECT * FROM Waiters WHERE </a:t>
            </a:r>
            <a:r>
              <a:rPr lang="en-US" b="1" err="1">
                <a:latin typeface="Calibri" panose="020F0502020204030204"/>
                <a:ea typeface="Calibri" panose="020F0502020204030204"/>
                <a:cs typeface="Calibri" panose="020F0502020204030204"/>
              </a:rPr>
              <a:t>Waiter_Name</a:t>
            </a:r>
            <a:r>
              <a:rPr lang="en-US" b="1" dirty="0">
                <a:latin typeface="Calibri" panose="020F0502020204030204"/>
                <a:ea typeface="Calibri" panose="020F0502020204030204"/>
                <a:cs typeface="Calibri" panose="020F0502020204030204"/>
              </a:rPr>
              <a:t> LIKE "Don%";</a:t>
            </a:r>
            <a:endParaRPr lang="en-US"/>
          </a:p>
        </p:txBody>
      </p:sp>
      <p:pic>
        <p:nvPicPr>
          <p:cNvPr id="4" name="Picture 3" descr="A screenshot of a computer&#10;&#10;AI-generated content may be incorrect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5611" y="1801950"/>
            <a:ext cx="7209734" cy="39719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42357" y="93036"/>
            <a:ext cx="4481045" cy="57364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4000" dirty="0"/>
              <a:t>Sample Queries</a:t>
            </a:r>
            <a:endParaRPr lang="en-US" sz="4000" b="1" kern="1200" dirty="0"/>
          </a:p>
        </p:txBody>
      </p:sp>
      <p:sp>
        <p:nvSpPr>
          <p:cNvPr id="161" name="Rectangle 160"/>
          <p:cNvSpPr/>
          <p:nvPr/>
        </p:nvSpPr>
        <p:spPr>
          <a:xfrm>
            <a:off x="664574" y="376826"/>
            <a:ext cx="3247572" cy="738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979530" y="837096"/>
            <a:ext cx="62329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--  2. Find the food list of menu 11.</a:t>
            </a:r>
            <a:endParaRPr lang="en-US"/>
          </a:p>
          <a:p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SELECT * FROM Food WHERE  </a:t>
            </a:r>
            <a:r>
              <a:rPr lang="en-US" b="1" err="1">
                <a:latin typeface="Arial" panose="020B0604020202020204"/>
                <a:ea typeface="Calibri" panose="020F0502020204030204"/>
                <a:cs typeface="Arial" panose="020B0604020202020204"/>
              </a:rPr>
              <a:t>Item_ID</a:t>
            </a:r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 = 11;</a:t>
            </a:r>
            <a:endParaRPr lang="en-US"/>
          </a:p>
        </p:txBody>
      </p:sp>
      <p:pic>
        <p:nvPicPr>
          <p:cNvPr id="5" name="Picture 4" descr="A screenshot of a computer&#10;&#10;AI-generated content may be incorrect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2666" y="1985548"/>
            <a:ext cx="8175625" cy="36157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42357" y="93036"/>
            <a:ext cx="4481045" cy="57364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4000" dirty="0"/>
              <a:t>Sample Queries</a:t>
            </a:r>
            <a:endParaRPr lang="en-US" sz="4000" b="1" kern="1200" dirty="0"/>
          </a:p>
        </p:txBody>
      </p:sp>
      <p:sp>
        <p:nvSpPr>
          <p:cNvPr id="161" name="Rectangle 160"/>
          <p:cNvSpPr/>
          <p:nvPr/>
        </p:nvSpPr>
        <p:spPr>
          <a:xfrm>
            <a:off x="664574" y="376826"/>
            <a:ext cx="3247572" cy="738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93008" y="837096"/>
            <a:ext cx="70059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--  3. Find the Waiter details whose age is between 20-23.</a:t>
            </a:r>
            <a:endParaRPr lang="en-US"/>
          </a:p>
          <a:p>
            <a:r>
              <a:rPr lang="en-US" b="1" dirty="0">
                <a:latin typeface="Arial" panose="020B0604020202020204"/>
                <a:ea typeface="Calibri" panose="020F0502020204030204"/>
                <a:cs typeface="Arial" panose="020B0604020202020204"/>
              </a:rPr>
              <a:t>SELECT * FROM Waiters WHERE Age BETWEEN 20 AND 23 ;</a:t>
            </a:r>
            <a:endParaRPr lang="en-US"/>
          </a:p>
        </p:txBody>
      </p:sp>
      <p:pic>
        <p:nvPicPr>
          <p:cNvPr id="4" name="Picture 3" descr="A screenshot of a computer&#10;&#10;AI-generated content may be incorrect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57813" y="1855856"/>
            <a:ext cx="5887416" cy="38530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ccentBoxVTI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AccentBox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8834</Words>
  <Application>WPS Slides</Application>
  <PresentationFormat>Widescreen</PresentationFormat>
  <Paragraphs>225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9" baseType="lpstr">
      <vt:lpstr>Arial</vt:lpstr>
      <vt:lpstr>SimSun</vt:lpstr>
      <vt:lpstr>Wingdings</vt:lpstr>
      <vt:lpstr>Calibri</vt:lpstr>
      <vt:lpstr>Bierstadt</vt:lpstr>
      <vt:lpstr>Siyam Rupali</vt:lpstr>
      <vt:lpstr>Arial</vt:lpstr>
      <vt:lpstr>Avenir Next LT Pro</vt:lpstr>
      <vt:lpstr>Microsoft YaHei</vt:lpstr>
      <vt:lpstr>Arial Unicode MS</vt:lpstr>
      <vt:lpstr>AccentBoxVTI</vt:lpstr>
      <vt:lpstr>Team Members 1. Sharmin Sultana Shila (23101070).  2. Uday Majumder (23101082).  3. Md. Junaid Al Mahir (23101058).</vt:lpstr>
      <vt:lpstr>Restaurant Management System</vt:lpstr>
      <vt:lpstr>Restaurant Management System</vt:lpstr>
      <vt:lpstr>Restaurant Management System</vt:lpstr>
      <vt:lpstr>ER Diagram</vt:lpstr>
      <vt:lpstr>Schema Diagram</vt:lpstr>
      <vt:lpstr>Sample Queries</vt:lpstr>
      <vt:lpstr>Sample Queries</vt:lpstr>
      <vt:lpstr>Sample Queries</vt:lpstr>
      <vt:lpstr>Sample Queries</vt:lpstr>
      <vt:lpstr>Sample Queries</vt:lpstr>
      <vt:lpstr>Sample Queries</vt:lpstr>
      <vt:lpstr>Sample Queries</vt:lpstr>
      <vt:lpstr>Sample Queries</vt:lpstr>
      <vt:lpstr>Sample Queries</vt:lpstr>
      <vt:lpstr>Sample Queries</vt:lpstr>
      <vt:lpstr>Sample Queries</vt:lpstr>
      <vt:lpstr>Sample Queries</vt:lpstr>
      <vt:lpstr>Sample Queries</vt:lpstr>
      <vt:lpstr>Sample Queries</vt:lpstr>
      <vt:lpstr>Sample Queries</vt:lpstr>
      <vt:lpstr>Sample Queries</vt:lpstr>
      <vt:lpstr>Sample Queries</vt:lpstr>
      <vt:lpstr>Sample Queries</vt:lpstr>
      <vt:lpstr>Sample Queries</vt:lpstr>
      <vt:lpstr>Sample Queries</vt:lpstr>
      <vt:lpstr>Conclusion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Ashfiq Islam</cp:lastModifiedBy>
  <cp:revision>374</cp:revision>
  <dcterms:created xsi:type="dcterms:W3CDTF">2025-05-06T16:57:00Z</dcterms:created>
  <dcterms:modified xsi:type="dcterms:W3CDTF">2025-05-06T22:44:24Z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DD4F4A72EC4742DF84ABCD4418C41D07_13</vt:lpwstr>
  </property>
  <property fmtid="{D5CDD505-2E9C-101B-9397-08002B2CF9AE}" pid="3" name="KSOProductBuildVer">
    <vt:lpwstr>1033-12.2.0.20795</vt:lpwstr>
  </property>
</Properties>
</file>